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362" r:id="rId3"/>
    <p:sldId id="321" r:id="rId4"/>
    <p:sldId id="259" r:id="rId5"/>
    <p:sldId id="261" r:id="rId6"/>
    <p:sldId id="260" r:id="rId7"/>
    <p:sldId id="266" r:id="rId8"/>
    <p:sldId id="268" r:id="rId9"/>
    <p:sldId id="263" r:id="rId10"/>
    <p:sldId id="264" r:id="rId11"/>
    <p:sldId id="265" r:id="rId12"/>
    <p:sldId id="276" r:id="rId13"/>
    <p:sldId id="357" r:id="rId14"/>
    <p:sldId id="262" r:id="rId15"/>
    <p:sldId id="272" r:id="rId16"/>
    <p:sldId id="269" r:id="rId17"/>
    <p:sldId id="270" r:id="rId18"/>
    <p:sldId id="273" r:id="rId19"/>
    <p:sldId id="274" r:id="rId20"/>
    <p:sldId id="286" r:id="rId21"/>
    <p:sldId id="271" r:id="rId22"/>
    <p:sldId id="337" r:id="rId23"/>
    <p:sldId id="277" r:id="rId24"/>
    <p:sldId id="275" r:id="rId25"/>
    <p:sldId id="280" r:id="rId26"/>
    <p:sldId id="281" r:id="rId27"/>
    <p:sldId id="279" r:id="rId28"/>
    <p:sldId id="289" r:id="rId29"/>
    <p:sldId id="278" r:id="rId30"/>
    <p:sldId id="282" r:id="rId31"/>
    <p:sldId id="340" r:id="rId32"/>
    <p:sldId id="338" r:id="rId33"/>
    <p:sldId id="367" r:id="rId34"/>
    <p:sldId id="283" r:id="rId35"/>
    <p:sldId id="284" r:id="rId36"/>
    <p:sldId id="347" r:id="rId37"/>
    <p:sldId id="344" r:id="rId38"/>
    <p:sldId id="351" r:id="rId39"/>
    <p:sldId id="353" r:id="rId40"/>
    <p:sldId id="355" r:id="rId41"/>
    <p:sldId id="358" r:id="rId42"/>
    <p:sldId id="359" r:id="rId43"/>
    <p:sldId id="288" r:id="rId44"/>
    <p:sldId id="363" r:id="rId45"/>
    <p:sldId id="379" r:id="rId46"/>
    <p:sldId id="290" r:id="rId47"/>
    <p:sldId id="366" r:id="rId48"/>
    <p:sldId id="292" r:id="rId49"/>
    <p:sldId id="365" r:id="rId50"/>
    <p:sldId id="295" r:id="rId51"/>
    <p:sldId id="293" r:id="rId52"/>
    <p:sldId id="294" r:id="rId53"/>
    <p:sldId id="360" r:id="rId54"/>
    <p:sldId id="296" r:id="rId55"/>
    <p:sldId id="361" r:id="rId56"/>
    <p:sldId id="299" r:id="rId57"/>
    <p:sldId id="297" r:id="rId58"/>
    <p:sldId id="298" r:id="rId59"/>
    <p:sldId id="319" r:id="rId60"/>
    <p:sldId id="307" r:id="rId61"/>
    <p:sldId id="368" r:id="rId62"/>
    <p:sldId id="369" r:id="rId63"/>
    <p:sldId id="300" r:id="rId64"/>
    <p:sldId id="301" r:id="rId65"/>
    <p:sldId id="302" r:id="rId66"/>
    <p:sldId id="371" r:id="rId67"/>
    <p:sldId id="306" r:id="rId68"/>
    <p:sldId id="387" r:id="rId69"/>
    <p:sldId id="303" r:id="rId70"/>
    <p:sldId id="370" r:id="rId71"/>
    <p:sldId id="375" r:id="rId72"/>
    <p:sldId id="376" r:id="rId73"/>
    <p:sldId id="377" r:id="rId74"/>
    <p:sldId id="390" r:id="rId75"/>
    <p:sldId id="389" r:id="rId76"/>
    <p:sldId id="391" r:id="rId77"/>
    <p:sldId id="382" r:id="rId78"/>
    <p:sldId id="383" r:id="rId79"/>
    <p:sldId id="386" r:id="rId80"/>
    <p:sldId id="385" r:id="rId81"/>
    <p:sldId id="374" r:id="rId82"/>
    <p:sldId id="388" r:id="rId83"/>
    <p:sldId id="395" r:id="rId84"/>
    <p:sldId id="396" r:id="rId85"/>
    <p:sldId id="308" r:id="rId86"/>
    <p:sldId id="394" r:id="rId87"/>
    <p:sldId id="310" r:id="rId88"/>
    <p:sldId id="312" r:id="rId89"/>
    <p:sldId id="311" r:id="rId90"/>
    <p:sldId id="329" r:id="rId91"/>
    <p:sldId id="331" r:id="rId92"/>
    <p:sldId id="330" r:id="rId93"/>
    <p:sldId id="304" r:id="rId94"/>
    <p:sldId id="305" r:id="rId95"/>
    <p:sldId id="373" r:id="rId96"/>
    <p:sldId id="313" r:id="rId97"/>
    <p:sldId id="287" r:id="rId98"/>
    <p:sldId id="314" r:id="rId99"/>
    <p:sldId id="378" r:id="rId100"/>
    <p:sldId id="315" r:id="rId101"/>
    <p:sldId id="316" r:id="rId102"/>
    <p:sldId id="320" r:id="rId103"/>
    <p:sldId id="317" r:id="rId104"/>
    <p:sldId id="318" r:id="rId105"/>
    <p:sldId id="322" r:id="rId106"/>
    <p:sldId id="332" r:id="rId107"/>
    <p:sldId id="324" r:id="rId108"/>
    <p:sldId id="323" r:id="rId109"/>
    <p:sldId id="325" r:id="rId110"/>
    <p:sldId id="333" r:id="rId111"/>
    <p:sldId id="335" r:id="rId112"/>
    <p:sldId id="326" r:id="rId113"/>
    <p:sldId id="327" r:id="rId114"/>
    <p:sldId id="349" r:id="rId115"/>
    <p:sldId id="328" r:id="rId116"/>
    <p:sldId id="258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03" userDrawn="1">
          <p15:clr>
            <a:srgbClr val="A4A3A4"/>
          </p15:clr>
        </p15:guide>
        <p15:guide id="4" pos="5858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389" userDrawn="1">
          <p15:clr>
            <a:srgbClr val="A4A3A4"/>
          </p15:clr>
        </p15:guide>
        <p15:guide id="10" orient="horz" pos="3680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  <p15:guide id="12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FFF"/>
    <a:srgbClr val="0071FF"/>
    <a:srgbClr val="00D35A"/>
    <a:srgbClr val="262626"/>
    <a:srgbClr val="3F3F3F"/>
    <a:srgbClr val="00C8EB"/>
    <a:srgbClr val="DBAC7D"/>
    <a:srgbClr val="EF296B"/>
    <a:srgbClr val="5AFA6E"/>
    <a:srgbClr val="FFC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9256" autoAdjust="0"/>
  </p:normalViewPr>
  <p:slideViewPr>
    <p:cSldViewPr snapToGrid="0" showGuides="1">
      <p:cViewPr>
        <p:scale>
          <a:sx n="118" d="100"/>
          <a:sy n="118" d="100"/>
        </p:scale>
        <p:origin x="828" y="336"/>
      </p:cViewPr>
      <p:guideLst>
        <p:guide orient="horz" pos="414"/>
        <p:guide pos="3840"/>
        <p:guide pos="2003"/>
        <p:guide pos="5858"/>
        <p:guide orient="horz" pos="4224"/>
        <p:guide pos="143"/>
        <p:guide pos="7514"/>
        <p:guide orient="horz" pos="2160"/>
        <p:guide orient="horz" pos="1389"/>
        <p:guide orient="horz" pos="3680"/>
        <p:guide orient="horz" pos="3906"/>
        <p:guide orient="horz" pos="231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bitcoin%20average%20block%20time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Bitcoin Average Block Time(m)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Sheet1!$A$2:$A$367</c:f>
              <c:numCache>
                <c:formatCode>m/d/yyyy</c:formatCode>
                <c:ptCount val="366"/>
                <c:pt idx="0">
                  <c:v>43556</c:v>
                </c:pt>
                <c:pt idx="1">
                  <c:v>43557</c:v>
                </c:pt>
                <c:pt idx="2">
                  <c:v>43558</c:v>
                </c:pt>
                <c:pt idx="3">
                  <c:v>43559</c:v>
                </c:pt>
                <c:pt idx="4">
                  <c:v>43560</c:v>
                </c:pt>
                <c:pt idx="5">
                  <c:v>43561</c:v>
                </c:pt>
                <c:pt idx="6">
                  <c:v>43562</c:v>
                </c:pt>
                <c:pt idx="7">
                  <c:v>43563</c:v>
                </c:pt>
                <c:pt idx="8">
                  <c:v>43564</c:v>
                </c:pt>
                <c:pt idx="9">
                  <c:v>43565</c:v>
                </c:pt>
                <c:pt idx="10">
                  <c:v>43566</c:v>
                </c:pt>
                <c:pt idx="11">
                  <c:v>43567</c:v>
                </c:pt>
                <c:pt idx="12">
                  <c:v>43568</c:v>
                </c:pt>
                <c:pt idx="13">
                  <c:v>43569</c:v>
                </c:pt>
                <c:pt idx="14">
                  <c:v>43570</c:v>
                </c:pt>
                <c:pt idx="15">
                  <c:v>43571</c:v>
                </c:pt>
                <c:pt idx="16">
                  <c:v>43572</c:v>
                </c:pt>
                <c:pt idx="17">
                  <c:v>43573</c:v>
                </c:pt>
                <c:pt idx="18">
                  <c:v>43574</c:v>
                </c:pt>
                <c:pt idx="19">
                  <c:v>43575</c:v>
                </c:pt>
                <c:pt idx="20">
                  <c:v>43576</c:v>
                </c:pt>
                <c:pt idx="21">
                  <c:v>43577</c:v>
                </c:pt>
                <c:pt idx="22">
                  <c:v>43578</c:v>
                </c:pt>
                <c:pt idx="23">
                  <c:v>43579</c:v>
                </c:pt>
                <c:pt idx="24">
                  <c:v>43580</c:v>
                </c:pt>
                <c:pt idx="25">
                  <c:v>43581</c:v>
                </c:pt>
                <c:pt idx="26">
                  <c:v>43582</c:v>
                </c:pt>
                <c:pt idx="27">
                  <c:v>43583</c:v>
                </c:pt>
                <c:pt idx="28">
                  <c:v>43584</c:v>
                </c:pt>
                <c:pt idx="29">
                  <c:v>43585</c:v>
                </c:pt>
                <c:pt idx="30">
                  <c:v>43586</c:v>
                </c:pt>
                <c:pt idx="31">
                  <c:v>43587</c:v>
                </c:pt>
                <c:pt idx="32">
                  <c:v>43588</c:v>
                </c:pt>
                <c:pt idx="33">
                  <c:v>43589</c:v>
                </c:pt>
                <c:pt idx="34">
                  <c:v>43590</c:v>
                </c:pt>
                <c:pt idx="35">
                  <c:v>43591</c:v>
                </c:pt>
                <c:pt idx="36">
                  <c:v>43592</c:v>
                </c:pt>
                <c:pt idx="37">
                  <c:v>43593</c:v>
                </c:pt>
                <c:pt idx="38">
                  <c:v>43594</c:v>
                </c:pt>
                <c:pt idx="39">
                  <c:v>43595</c:v>
                </c:pt>
                <c:pt idx="40">
                  <c:v>43596</c:v>
                </c:pt>
                <c:pt idx="41">
                  <c:v>43597</c:v>
                </c:pt>
                <c:pt idx="42">
                  <c:v>43598</c:v>
                </c:pt>
                <c:pt idx="43">
                  <c:v>43599</c:v>
                </c:pt>
                <c:pt idx="44">
                  <c:v>43600</c:v>
                </c:pt>
                <c:pt idx="45">
                  <c:v>43601</c:v>
                </c:pt>
                <c:pt idx="46">
                  <c:v>43602</c:v>
                </c:pt>
                <c:pt idx="47">
                  <c:v>43603</c:v>
                </c:pt>
                <c:pt idx="48">
                  <c:v>43604</c:v>
                </c:pt>
                <c:pt idx="49">
                  <c:v>43605</c:v>
                </c:pt>
                <c:pt idx="50">
                  <c:v>43606</c:v>
                </c:pt>
                <c:pt idx="51">
                  <c:v>43607</c:v>
                </c:pt>
                <c:pt idx="52">
                  <c:v>43608</c:v>
                </c:pt>
                <c:pt idx="53">
                  <c:v>43609</c:v>
                </c:pt>
                <c:pt idx="54">
                  <c:v>43610</c:v>
                </c:pt>
                <c:pt idx="55">
                  <c:v>43611</c:v>
                </c:pt>
                <c:pt idx="56">
                  <c:v>43612</c:v>
                </c:pt>
                <c:pt idx="57">
                  <c:v>43613</c:v>
                </c:pt>
                <c:pt idx="58">
                  <c:v>43614</c:v>
                </c:pt>
                <c:pt idx="59">
                  <c:v>43615</c:v>
                </c:pt>
                <c:pt idx="60">
                  <c:v>43616</c:v>
                </c:pt>
                <c:pt idx="61">
                  <c:v>43617</c:v>
                </c:pt>
                <c:pt idx="62">
                  <c:v>43618</c:v>
                </c:pt>
                <c:pt idx="63">
                  <c:v>43619</c:v>
                </c:pt>
                <c:pt idx="64">
                  <c:v>43620</c:v>
                </c:pt>
                <c:pt idx="65">
                  <c:v>43621</c:v>
                </c:pt>
                <c:pt idx="66">
                  <c:v>43622</c:v>
                </c:pt>
                <c:pt idx="67">
                  <c:v>43623</c:v>
                </c:pt>
                <c:pt idx="68">
                  <c:v>43624</c:v>
                </c:pt>
                <c:pt idx="69">
                  <c:v>43625</c:v>
                </c:pt>
                <c:pt idx="70">
                  <c:v>43626</c:v>
                </c:pt>
                <c:pt idx="71">
                  <c:v>43627</c:v>
                </c:pt>
                <c:pt idx="72">
                  <c:v>43628</c:v>
                </c:pt>
                <c:pt idx="73">
                  <c:v>43629</c:v>
                </c:pt>
                <c:pt idx="74">
                  <c:v>43630</c:v>
                </c:pt>
                <c:pt idx="75">
                  <c:v>43631</c:v>
                </c:pt>
                <c:pt idx="76">
                  <c:v>43632</c:v>
                </c:pt>
                <c:pt idx="77">
                  <c:v>43633</c:v>
                </c:pt>
                <c:pt idx="78">
                  <c:v>43634</c:v>
                </c:pt>
                <c:pt idx="79">
                  <c:v>43635</c:v>
                </c:pt>
                <c:pt idx="80">
                  <c:v>43636</c:v>
                </c:pt>
                <c:pt idx="81">
                  <c:v>43637</c:v>
                </c:pt>
                <c:pt idx="82">
                  <c:v>43638</c:v>
                </c:pt>
                <c:pt idx="83">
                  <c:v>43639</c:v>
                </c:pt>
                <c:pt idx="84">
                  <c:v>43640</c:v>
                </c:pt>
                <c:pt idx="85">
                  <c:v>43641</c:v>
                </c:pt>
                <c:pt idx="86">
                  <c:v>43642</c:v>
                </c:pt>
                <c:pt idx="87">
                  <c:v>43643</c:v>
                </c:pt>
                <c:pt idx="88">
                  <c:v>43644</c:v>
                </c:pt>
                <c:pt idx="89">
                  <c:v>43645</c:v>
                </c:pt>
                <c:pt idx="90">
                  <c:v>43646</c:v>
                </c:pt>
                <c:pt idx="91">
                  <c:v>43647</c:v>
                </c:pt>
                <c:pt idx="92">
                  <c:v>43648</c:v>
                </c:pt>
                <c:pt idx="93">
                  <c:v>43649</c:v>
                </c:pt>
                <c:pt idx="94">
                  <c:v>43650</c:v>
                </c:pt>
                <c:pt idx="95">
                  <c:v>43651</c:v>
                </c:pt>
                <c:pt idx="96">
                  <c:v>43652</c:v>
                </c:pt>
                <c:pt idx="97">
                  <c:v>43653</c:v>
                </c:pt>
                <c:pt idx="98">
                  <c:v>43654</c:v>
                </c:pt>
                <c:pt idx="99">
                  <c:v>43655</c:v>
                </c:pt>
                <c:pt idx="100">
                  <c:v>43656</c:v>
                </c:pt>
                <c:pt idx="101">
                  <c:v>43657</c:v>
                </c:pt>
                <c:pt idx="102">
                  <c:v>43658</c:v>
                </c:pt>
                <c:pt idx="103">
                  <c:v>43659</c:v>
                </c:pt>
                <c:pt idx="104">
                  <c:v>43660</c:v>
                </c:pt>
                <c:pt idx="105">
                  <c:v>43661</c:v>
                </c:pt>
                <c:pt idx="106">
                  <c:v>43662</c:v>
                </c:pt>
                <c:pt idx="107">
                  <c:v>43663</c:v>
                </c:pt>
                <c:pt idx="108">
                  <c:v>43664</c:v>
                </c:pt>
                <c:pt idx="109">
                  <c:v>43665</c:v>
                </c:pt>
                <c:pt idx="110">
                  <c:v>43666</c:v>
                </c:pt>
                <c:pt idx="111">
                  <c:v>43667</c:v>
                </c:pt>
                <c:pt idx="112">
                  <c:v>43668</c:v>
                </c:pt>
                <c:pt idx="113">
                  <c:v>43669</c:v>
                </c:pt>
                <c:pt idx="114">
                  <c:v>43670</c:v>
                </c:pt>
                <c:pt idx="115">
                  <c:v>43671</c:v>
                </c:pt>
                <c:pt idx="116">
                  <c:v>43672</c:v>
                </c:pt>
                <c:pt idx="117">
                  <c:v>43673</c:v>
                </c:pt>
                <c:pt idx="118">
                  <c:v>43674</c:v>
                </c:pt>
                <c:pt idx="119">
                  <c:v>43675</c:v>
                </c:pt>
                <c:pt idx="120">
                  <c:v>43676</c:v>
                </c:pt>
                <c:pt idx="121">
                  <c:v>43677</c:v>
                </c:pt>
                <c:pt idx="122">
                  <c:v>43678</c:v>
                </c:pt>
                <c:pt idx="123">
                  <c:v>43679</c:v>
                </c:pt>
                <c:pt idx="124">
                  <c:v>43680</c:v>
                </c:pt>
                <c:pt idx="125">
                  <c:v>43681</c:v>
                </c:pt>
                <c:pt idx="126">
                  <c:v>43682</c:v>
                </c:pt>
                <c:pt idx="127">
                  <c:v>43683</c:v>
                </c:pt>
                <c:pt idx="128">
                  <c:v>43684</c:v>
                </c:pt>
                <c:pt idx="129">
                  <c:v>43685</c:v>
                </c:pt>
                <c:pt idx="130">
                  <c:v>43686</c:v>
                </c:pt>
                <c:pt idx="131">
                  <c:v>43687</c:v>
                </c:pt>
                <c:pt idx="132">
                  <c:v>43688</c:v>
                </c:pt>
                <c:pt idx="133">
                  <c:v>43689</c:v>
                </c:pt>
                <c:pt idx="134">
                  <c:v>43690</c:v>
                </c:pt>
                <c:pt idx="135">
                  <c:v>43691</c:v>
                </c:pt>
                <c:pt idx="136">
                  <c:v>43692</c:v>
                </c:pt>
                <c:pt idx="137">
                  <c:v>43693</c:v>
                </c:pt>
                <c:pt idx="138">
                  <c:v>43694</c:v>
                </c:pt>
                <c:pt idx="139">
                  <c:v>43695</c:v>
                </c:pt>
                <c:pt idx="140">
                  <c:v>43696</c:v>
                </c:pt>
                <c:pt idx="141">
                  <c:v>43697</c:v>
                </c:pt>
                <c:pt idx="142">
                  <c:v>43698</c:v>
                </c:pt>
                <c:pt idx="143">
                  <c:v>43699</c:v>
                </c:pt>
                <c:pt idx="144">
                  <c:v>43700</c:v>
                </c:pt>
                <c:pt idx="145">
                  <c:v>43701</c:v>
                </c:pt>
                <c:pt idx="146">
                  <c:v>43702</c:v>
                </c:pt>
                <c:pt idx="147">
                  <c:v>43703</c:v>
                </c:pt>
                <c:pt idx="148">
                  <c:v>43704</c:v>
                </c:pt>
                <c:pt idx="149">
                  <c:v>43705</c:v>
                </c:pt>
                <c:pt idx="150">
                  <c:v>43706</c:v>
                </c:pt>
                <c:pt idx="151">
                  <c:v>43707</c:v>
                </c:pt>
                <c:pt idx="152">
                  <c:v>43708</c:v>
                </c:pt>
                <c:pt idx="153">
                  <c:v>43709</c:v>
                </c:pt>
                <c:pt idx="154">
                  <c:v>43710</c:v>
                </c:pt>
                <c:pt idx="155">
                  <c:v>43711</c:v>
                </c:pt>
                <c:pt idx="156">
                  <c:v>43712</c:v>
                </c:pt>
                <c:pt idx="157">
                  <c:v>43713</c:v>
                </c:pt>
                <c:pt idx="158">
                  <c:v>43714</c:v>
                </c:pt>
                <c:pt idx="159">
                  <c:v>43715</c:v>
                </c:pt>
                <c:pt idx="160">
                  <c:v>43716</c:v>
                </c:pt>
                <c:pt idx="161">
                  <c:v>43717</c:v>
                </c:pt>
                <c:pt idx="162">
                  <c:v>43718</c:v>
                </c:pt>
                <c:pt idx="163">
                  <c:v>43719</c:v>
                </c:pt>
                <c:pt idx="164">
                  <c:v>43720</c:v>
                </c:pt>
                <c:pt idx="165">
                  <c:v>43721</c:v>
                </c:pt>
                <c:pt idx="166">
                  <c:v>43722</c:v>
                </c:pt>
                <c:pt idx="167">
                  <c:v>43723</c:v>
                </c:pt>
                <c:pt idx="168">
                  <c:v>43724</c:v>
                </c:pt>
                <c:pt idx="169">
                  <c:v>43725</c:v>
                </c:pt>
                <c:pt idx="170">
                  <c:v>43726</c:v>
                </c:pt>
                <c:pt idx="171">
                  <c:v>43727</c:v>
                </c:pt>
                <c:pt idx="172">
                  <c:v>43728</c:v>
                </c:pt>
                <c:pt idx="173">
                  <c:v>43729</c:v>
                </c:pt>
                <c:pt idx="174">
                  <c:v>43730</c:v>
                </c:pt>
                <c:pt idx="175">
                  <c:v>43731</c:v>
                </c:pt>
                <c:pt idx="176">
                  <c:v>43732</c:v>
                </c:pt>
                <c:pt idx="177">
                  <c:v>43733</c:v>
                </c:pt>
                <c:pt idx="178">
                  <c:v>43734</c:v>
                </c:pt>
                <c:pt idx="179">
                  <c:v>43735</c:v>
                </c:pt>
                <c:pt idx="180">
                  <c:v>43736</c:v>
                </c:pt>
                <c:pt idx="181">
                  <c:v>43737</c:v>
                </c:pt>
                <c:pt idx="182">
                  <c:v>43738</c:v>
                </c:pt>
                <c:pt idx="183">
                  <c:v>43739</c:v>
                </c:pt>
                <c:pt idx="184">
                  <c:v>43740</c:v>
                </c:pt>
                <c:pt idx="185">
                  <c:v>43741</c:v>
                </c:pt>
                <c:pt idx="186">
                  <c:v>43742</c:v>
                </c:pt>
                <c:pt idx="187">
                  <c:v>43743</c:v>
                </c:pt>
                <c:pt idx="188">
                  <c:v>43744</c:v>
                </c:pt>
                <c:pt idx="189">
                  <c:v>43745</c:v>
                </c:pt>
                <c:pt idx="190">
                  <c:v>43746</c:v>
                </c:pt>
                <c:pt idx="191">
                  <c:v>43747</c:v>
                </c:pt>
                <c:pt idx="192">
                  <c:v>43748</c:v>
                </c:pt>
                <c:pt idx="193">
                  <c:v>43749</c:v>
                </c:pt>
                <c:pt idx="194">
                  <c:v>43750</c:v>
                </c:pt>
                <c:pt idx="195">
                  <c:v>43751</c:v>
                </c:pt>
                <c:pt idx="196">
                  <c:v>43752</c:v>
                </c:pt>
                <c:pt idx="197">
                  <c:v>43753</c:v>
                </c:pt>
                <c:pt idx="198">
                  <c:v>43754</c:v>
                </c:pt>
                <c:pt idx="199">
                  <c:v>43755</c:v>
                </c:pt>
                <c:pt idx="200">
                  <c:v>43756</c:v>
                </c:pt>
                <c:pt idx="201">
                  <c:v>43757</c:v>
                </c:pt>
                <c:pt idx="202">
                  <c:v>43758</c:v>
                </c:pt>
                <c:pt idx="203">
                  <c:v>43759</c:v>
                </c:pt>
                <c:pt idx="204">
                  <c:v>43760</c:v>
                </c:pt>
                <c:pt idx="205">
                  <c:v>43761</c:v>
                </c:pt>
                <c:pt idx="206">
                  <c:v>43762</c:v>
                </c:pt>
                <c:pt idx="207">
                  <c:v>43763</c:v>
                </c:pt>
                <c:pt idx="208">
                  <c:v>43764</c:v>
                </c:pt>
                <c:pt idx="209">
                  <c:v>43765</c:v>
                </c:pt>
                <c:pt idx="210">
                  <c:v>43766</c:v>
                </c:pt>
                <c:pt idx="211">
                  <c:v>43767</c:v>
                </c:pt>
                <c:pt idx="212">
                  <c:v>43768</c:v>
                </c:pt>
                <c:pt idx="213">
                  <c:v>43769</c:v>
                </c:pt>
                <c:pt idx="214">
                  <c:v>43770</c:v>
                </c:pt>
                <c:pt idx="215">
                  <c:v>43771</c:v>
                </c:pt>
                <c:pt idx="216">
                  <c:v>43772</c:v>
                </c:pt>
                <c:pt idx="217">
                  <c:v>43773</c:v>
                </c:pt>
                <c:pt idx="218">
                  <c:v>43774</c:v>
                </c:pt>
                <c:pt idx="219">
                  <c:v>43775</c:v>
                </c:pt>
                <c:pt idx="220">
                  <c:v>43776</c:v>
                </c:pt>
                <c:pt idx="221">
                  <c:v>43777</c:v>
                </c:pt>
                <c:pt idx="222">
                  <c:v>43778</c:v>
                </c:pt>
                <c:pt idx="223">
                  <c:v>43779</c:v>
                </c:pt>
                <c:pt idx="224">
                  <c:v>43780</c:v>
                </c:pt>
                <c:pt idx="225">
                  <c:v>43781</c:v>
                </c:pt>
                <c:pt idx="226">
                  <c:v>43782</c:v>
                </c:pt>
                <c:pt idx="227">
                  <c:v>43783</c:v>
                </c:pt>
                <c:pt idx="228">
                  <c:v>43784</c:v>
                </c:pt>
                <c:pt idx="229">
                  <c:v>43785</c:v>
                </c:pt>
                <c:pt idx="230">
                  <c:v>43786</c:v>
                </c:pt>
                <c:pt idx="231">
                  <c:v>43787</c:v>
                </c:pt>
                <c:pt idx="232">
                  <c:v>43788</c:v>
                </c:pt>
                <c:pt idx="233">
                  <c:v>43789</c:v>
                </c:pt>
                <c:pt idx="234">
                  <c:v>43790</c:v>
                </c:pt>
                <c:pt idx="235">
                  <c:v>43791</c:v>
                </c:pt>
                <c:pt idx="236">
                  <c:v>43792</c:v>
                </c:pt>
                <c:pt idx="237">
                  <c:v>43793</c:v>
                </c:pt>
                <c:pt idx="238">
                  <c:v>43794</c:v>
                </c:pt>
                <c:pt idx="239">
                  <c:v>43795</c:v>
                </c:pt>
                <c:pt idx="240">
                  <c:v>43796</c:v>
                </c:pt>
                <c:pt idx="241">
                  <c:v>43797</c:v>
                </c:pt>
                <c:pt idx="242">
                  <c:v>43798</c:v>
                </c:pt>
                <c:pt idx="243">
                  <c:v>43799</c:v>
                </c:pt>
                <c:pt idx="244">
                  <c:v>43800</c:v>
                </c:pt>
                <c:pt idx="245">
                  <c:v>43801</c:v>
                </c:pt>
                <c:pt idx="246">
                  <c:v>43802</c:v>
                </c:pt>
                <c:pt idx="247">
                  <c:v>43803</c:v>
                </c:pt>
                <c:pt idx="248">
                  <c:v>43804</c:v>
                </c:pt>
                <c:pt idx="249">
                  <c:v>43805</c:v>
                </c:pt>
                <c:pt idx="250">
                  <c:v>43806</c:v>
                </c:pt>
                <c:pt idx="251">
                  <c:v>43807</c:v>
                </c:pt>
                <c:pt idx="252">
                  <c:v>43808</c:v>
                </c:pt>
                <c:pt idx="253">
                  <c:v>43809</c:v>
                </c:pt>
                <c:pt idx="254">
                  <c:v>43810</c:v>
                </c:pt>
                <c:pt idx="255">
                  <c:v>43811</c:v>
                </c:pt>
                <c:pt idx="256">
                  <c:v>43812</c:v>
                </c:pt>
                <c:pt idx="257">
                  <c:v>43813</c:v>
                </c:pt>
                <c:pt idx="258">
                  <c:v>43814</c:v>
                </c:pt>
                <c:pt idx="259">
                  <c:v>43815</c:v>
                </c:pt>
                <c:pt idx="260">
                  <c:v>43816</c:v>
                </c:pt>
                <c:pt idx="261">
                  <c:v>43817</c:v>
                </c:pt>
                <c:pt idx="262">
                  <c:v>43818</c:v>
                </c:pt>
                <c:pt idx="263">
                  <c:v>43819</c:v>
                </c:pt>
                <c:pt idx="264">
                  <c:v>43820</c:v>
                </c:pt>
                <c:pt idx="265">
                  <c:v>43821</c:v>
                </c:pt>
                <c:pt idx="266">
                  <c:v>43822</c:v>
                </c:pt>
                <c:pt idx="267">
                  <c:v>43823</c:v>
                </c:pt>
                <c:pt idx="268">
                  <c:v>43824</c:v>
                </c:pt>
                <c:pt idx="269">
                  <c:v>43825</c:v>
                </c:pt>
                <c:pt idx="270">
                  <c:v>43826</c:v>
                </c:pt>
                <c:pt idx="271">
                  <c:v>43827</c:v>
                </c:pt>
                <c:pt idx="272">
                  <c:v>43828</c:v>
                </c:pt>
                <c:pt idx="273">
                  <c:v>43829</c:v>
                </c:pt>
                <c:pt idx="274">
                  <c:v>43830</c:v>
                </c:pt>
                <c:pt idx="275">
                  <c:v>43831</c:v>
                </c:pt>
                <c:pt idx="276">
                  <c:v>43832</c:v>
                </c:pt>
                <c:pt idx="277">
                  <c:v>43833</c:v>
                </c:pt>
                <c:pt idx="278">
                  <c:v>43834</c:v>
                </c:pt>
                <c:pt idx="279">
                  <c:v>43835</c:v>
                </c:pt>
                <c:pt idx="280">
                  <c:v>43836</c:v>
                </c:pt>
                <c:pt idx="281">
                  <c:v>43837</c:v>
                </c:pt>
                <c:pt idx="282">
                  <c:v>43838</c:v>
                </c:pt>
                <c:pt idx="283">
                  <c:v>43839</c:v>
                </c:pt>
                <c:pt idx="284">
                  <c:v>43840</c:v>
                </c:pt>
                <c:pt idx="285">
                  <c:v>43841</c:v>
                </c:pt>
                <c:pt idx="286">
                  <c:v>43842</c:v>
                </c:pt>
                <c:pt idx="287">
                  <c:v>43843</c:v>
                </c:pt>
                <c:pt idx="288">
                  <c:v>43844</c:v>
                </c:pt>
                <c:pt idx="289">
                  <c:v>43845</c:v>
                </c:pt>
                <c:pt idx="290">
                  <c:v>43846</c:v>
                </c:pt>
                <c:pt idx="291">
                  <c:v>43847</c:v>
                </c:pt>
                <c:pt idx="292">
                  <c:v>43848</c:v>
                </c:pt>
                <c:pt idx="293">
                  <c:v>43849</c:v>
                </c:pt>
                <c:pt idx="294">
                  <c:v>43850</c:v>
                </c:pt>
                <c:pt idx="295">
                  <c:v>43851</c:v>
                </c:pt>
                <c:pt idx="296">
                  <c:v>43852</c:v>
                </c:pt>
                <c:pt idx="297">
                  <c:v>43853</c:v>
                </c:pt>
                <c:pt idx="298">
                  <c:v>43854</c:v>
                </c:pt>
                <c:pt idx="299">
                  <c:v>43855</c:v>
                </c:pt>
                <c:pt idx="300">
                  <c:v>43856</c:v>
                </c:pt>
                <c:pt idx="301">
                  <c:v>43857</c:v>
                </c:pt>
                <c:pt idx="302">
                  <c:v>43858</c:v>
                </c:pt>
                <c:pt idx="303">
                  <c:v>43859</c:v>
                </c:pt>
                <c:pt idx="304">
                  <c:v>43860</c:v>
                </c:pt>
                <c:pt idx="305">
                  <c:v>43861</c:v>
                </c:pt>
                <c:pt idx="306">
                  <c:v>43862</c:v>
                </c:pt>
                <c:pt idx="307">
                  <c:v>43863</c:v>
                </c:pt>
                <c:pt idx="308">
                  <c:v>43864</c:v>
                </c:pt>
                <c:pt idx="309">
                  <c:v>43865</c:v>
                </c:pt>
                <c:pt idx="310">
                  <c:v>43866</c:v>
                </c:pt>
                <c:pt idx="311">
                  <c:v>43867</c:v>
                </c:pt>
                <c:pt idx="312">
                  <c:v>43868</c:v>
                </c:pt>
                <c:pt idx="313">
                  <c:v>43869</c:v>
                </c:pt>
                <c:pt idx="314">
                  <c:v>43870</c:v>
                </c:pt>
                <c:pt idx="315">
                  <c:v>43871</c:v>
                </c:pt>
                <c:pt idx="316">
                  <c:v>43872</c:v>
                </c:pt>
                <c:pt idx="317">
                  <c:v>43873</c:v>
                </c:pt>
                <c:pt idx="318">
                  <c:v>43874</c:v>
                </c:pt>
                <c:pt idx="319">
                  <c:v>43875</c:v>
                </c:pt>
                <c:pt idx="320">
                  <c:v>43876</c:v>
                </c:pt>
                <c:pt idx="321">
                  <c:v>43877</c:v>
                </c:pt>
                <c:pt idx="322">
                  <c:v>43878</c:v>
                </c:pt>
                <c:pt idx="323">
                  <c:v>43879</c:v>
                </c:pt>
                <c:pt idx="324">
                  <c:v>43880</c:v>
                </c:pt>
                <c:pt idx="325">
                  <c:v>43881</c:v>
                </c:pt>
                <c:pt idx="326">
                  <c:v>43882</c:v>
                </c:pt>
                <c:pt idx="327">
                  <c:v>43883</c:v>
                </c:pt>
                <c:pt idx="328">
                  <c:v>43884</c:v>
                </c:pt>
                <c:pt idx="329">
                  <c:v>43885</c:v>
                </c:pt>
                <c:pt idx="330">
                  <c:v>43886</c:v>
                </c:pt>
                <c:pt idx="331">
                  <c:v>43887</c:v>
                </c:pt>
                <c:pt idx="332">
                  <c:v>43888</c:v>
                </c:pt>
                <c:pt idx="333">
                  <c:v>43889</c:v>
                </c:pt>
                <c:pt idx="334">
                  <c:v>43890</c:v>
                </c:pt>
                <c:pt idx="335">
                  <c:v>43891</c:v>
                </c:pt>
                <c:pt idx="336">
                  <c:v>43892</c:v>
                </c:pt>
                <c:pt idx="337">
                  <c:v>43893</c:v>
                </c:pt>
                <c:pt idx="338">
                  <c:v>43894</c:v>
                </c:pt>
                <c:pt idx="339">
                  <c:v>43895</c:v>
                </c:pt>
                <c:pt idx="340">
                  <c:v>43896</c:v>
                </c:pt>
                <c:pt idx="341">
                  <c:v>43897</c:v>
                </c:pt>
                <c:pt idx="342">
                  <c:v>43898</c:v>
                </c:pt>
                <c:pt idx="343">
                  <c:v>43899</c:v>
                </c:pt>
                <c:pt idx="344">
                  <c:v>43900</c:v>
                </c:pt>
                <c:pt idx="345">
                  <c:v>43901</c:v>
                </c:pt>
                <c:pt idx="346">
                  <c:v>43902</c:v>
                </c:pt>
                <c:pt idx="347">
                  <c:v>43903</c:v>
                </c:pt>
                <c:pt idx="348">
                  <c:v>43904</c:v>
                </c:pt>
                <c:pt idx="349">
                  <c:v>43905</c:v>
                </c:pt>
                <c:pt idx="350">
                  <c:v>43906</c:v>
                </c:pt>
                <c:pt idx="351">
                  <c:v>43907</c:v>
                </c:pt>
                <c:pt idx="352">
                  <c:v>43908</c:v>
                </c:pt>
                <c:pt idx="353">
                  <c:v>43909</c:v>
                </c:pt>
                <c:pt idx="354">
                  <c:v>43910</c:v>
                </c:pt>
                <c:pt idx="355">
                  <c:v>43911</c:v>
                </c:pt>
                <c:pt idx="356">
                  <c:v>43912</c:v>
                </c:pt>
                <c:pt idx="357">
                  <c:v>43913</c:v>
                </c:pt>
                <c:pt idx="358">
                  <c:v>43914</c:v>
                </c:pt>
                <c:pt idx="359">
                  <c:v>43915</c:v>
                </c:pt>
                <c:pt idx="360">
                  <c:v>43916</c:v>
                </c:pt>
                <c:pt idx="361">
                  <c:v>43917</c:v>
                </c:pt>
                <c:pt idx="362">
                  <c:v>43918</c:v>
                </c:pt>
                <c:pt idx="363">
                  <c:v>43919</c:v>
                </c:pt>
                <c:pt idx="364">
                  <c:v>43920</c:v>
                </c:pt>
                <c:pt idx="365">
                  <c:v>43921</c:v>
                </c:pt>
              </c:numCache>
            </c:numRef>
          </c:cat>
          <c:val>
            <c:numRef>
              <c:f>Sheet1!$B$2:$B$367</c:f>
              <c:numCache>
                <c:formatCode>General</c:formatCode>
                <c:ptCount val="366"/>
                <c:pt idx="0">
                  <c:v>10.699754901960784</c:v>
                </c:pt>
                <c:pt idx="1">
                  <c:v>9.0583864118895967</c:v>
                </c:pt>
                <c:pt idx="2">
                  <c:v>10.232276995305165</c:v>
                </c:pt>
                <c:pt idx="3">
                  <c:v>10.027261904761906</c:v>
                </c:pt>
                <c:pt idx="4">
                  <c:v>9.3675105485232066</c:v>
                </c:pt>
                <c:pt idx="5">
                  <c:v>10.360791366906474</c:v>
                </c:pt>
                <c:pt idx="6">
                  <c:v>10.091016548463356</c:v>
                </c:pt>
                <c:pt idx="7">
                  <c:v>9.8424549549549543</c:v>
                </c:pt>
                <c:pt idx="8">
                  <c:v>10.871212121212121</c:v>
                </c:pt>
                <c:pt idx="9">
                  <c:v>9.7088963963963959</c:v>
                </c:pt>
                <c:pt idx="10">
                  <c:v>9.1838641188959667</c:v>
                </c:pt>
                <c:pt idx="11">
                  <c:v>9.585871964679912</c:v>
                </c:pt>
                <c:pt idx="12">
                  <c:v>10.656913580246913</c:v>
                </c:pt>
                <c:pt idx="13">
                  <c:v>11.77431693989071</c:v>
                </c:pt>
                <c:pt idx="14">
                  <c:v>9.9948275862068972</c:v>
                </c:pt>
                <c:pt idx="15">
                  <c:v>9.8629885057471256</c:v>
                </c:pt>
                <c:pt idx="16">
                  <c:v>10.478381642512078</c:v>
                </c:pt>
                <c:pt idx="17">
                  <c:v>9.65413870246085</c:v>
                </c:pt>
                <c:pt idx="18">
                  <c:v>9.4634868421052634</c:v>
                </c:pt>
                <c:pt idx="19">
                  <c:v>10.969720101781171</c:v>
                </c:pt>
                <c:pt idx="20">
                  <c:v>8.9064814814814817</c:v>
                </c:pt>
                <c:pt idx="21">
                  <c:v>10.673009950248757</c:v>
                </c:pt>
                <c:pt idx="22">
                  <c:v>12.5</c:v>
                </c:pt>
                <c:pt idx="23">
                  <c:v>8.7312883435582815</c:v>
                </c:pt>
                <c:pt idx="24">
                  <c:v>10.178904428904429</c:v>
                </c:pt>
                <c:pt idx="25">
                  <c:v>9.5362030905077262</c:v>
                </c:pt>
                <c:pt idx="26">
                  <c:v>10.269951338199514</c:v>
                </c:pt>
                <c:pt idx="27">
                  <c:v>9.0842535787321061</c:v>
                </c:pt>
                <c:pt idx="28">
                  <c:v>8.8402862985685076</c:v>
                </c:pt>
                <c:pt idx="29">
                  <c:v>10.269166666666667</c:v>
                </c:pt>
                <c:pt idx="30">
                  <c:v>8.3340155945419099</c:v>
                </c:pt>
                <c:pt idx="31">
                  <c:v>7.8221014492753627</c:v>
                </c:pt>
                <c:pt idx="32">
                  <c:v>9.589802631578948</c:v>
                </c:pt>
                <c:pt idx="33">
                  <c:v>10.907449494949494</c:v>
                </c:pt>
                <c:pt idx="34">
                  <c:v>11.084237726098191</c:v>
                </c:pt>
                <c:pt idx="35">
                  <c:v>9.5677704194260489</c:v>
                </c:pt>
                <c:pt idx="36">
                  <c:v>11.293963254593177</c:v>
                </c:pt>
                <c:pt idx="37">
                  <c:v>9.5178728070175431</c:v>
                </c:pt>
                <c:pt idx="38">
                  <c:v>9.5380000000000003</c:v>
                </c:pt>
                <c:pt idx="39">
                  <c:v>11.607733333333334</c:v>
                </c:pt>
                <c:pt idx="40">
                  <c:v>11.040897435897437</c:v>
                </c:pt>
                <c:pt idx="41">
                  <c:v>9.162974683544304</c:v>
                </c:pt>
                <c:pt idx="42">
                  <c:v>8.5520958083832337</c:v>
                </c:pt>
                <c:pt idx="43">
                  <c:v>9.4833333333333325</c:v>
                </c:pt>
                <c:pt idx="44">
                  <c:v>9.715212527964205</c:v>
                </c:pt>
                <c:pt idx="45">
                  <c:v>9.7386986301369856</c:v>
                </c:pt>
                <c:pt idx="46">
                  <c:v>9.6739514348785871</c:v>
                </c:pt>
                <c:pt idx="47">
                  <c:v>9.3593681917211331</c:v>
                </c:pt>
                <c:pt idx="48">
                  <c:v>8.6825153374233128</c:v>
                </c:pt>
                <c:pt idx="49">
                  <c:v>9.0895445134575574</c:v>
                </c:pt>
                <c:pt idx="50">
                  <c:v>9.4436819172113289</c:v>
                </c:pt>
                <c:pt idx="51">
                  <c:v>8.5028942115768462</c:v>
                </c:pt>
                <c:pt idx="52">
                  <c:v>9.2696202531645575</c:v>
                </c:pt>
                <c:pt idx="53">
                  <c:v>9.4047930283224392</c:v>
                </c:pt>
                <c:pt idx="54">
                  <c:v>10.232261904761906</c:v>
                </c:pt>
                <c:pt idx="55">
                  <c:v>8.6741414141414133</c:v>
                </c:pt>
                <c:pt idx="56">
                  <c:v>8.6541916167664663</c:v>
                </c:pt>
                <c:pt idx="57">
                  <c:v>8.8371951219512201</c:v>
                </c:pt>
                <c:pt idx="58">
                  <c:v>8.2663793103448278</c:v>
                </c:pt>
                <c:pt idx="59">
                  <c:v>8.9813541666666659</c:v>
                </c:pt>
                <c:pt idx="60">
                  <c:v>12.2994301994302</c:v>
                </c:pt>
                <c:pt idx="61">
                  <c:v>9.5103752759381894</c:v>
                </c:pt>
                <c:pt idx="62">
                  <c:v>11.029643765903307</c:v>
                </c:pt>
                <c:pt idx="63">
                  <c:v>12.017787114845939</c:v>
                </c:pt>
                <c:pt idx="64">
                  <c:v>9.4567099567099575</c:v>
                </c:pt>
                <c:pt idx="65">
                  <c:v>8.8788541666666667</c:v>
                </c:pt>
                <c:pt idx="66">
                  <c:v>9.3011677282377914</c:v>
                </c:pt>
                <c:pt idx="67">
                  <c:v>9.0231012658227847</c:v>
                </c:pt>
                <c:pt idx="68">
                  <c:v>11.733870967741936</c:v>
                </c:pt>
                <c:pt idx="69">
                  <c:v>9.7621315192743765</c:v>
                </c:pt>
                <c:pt idx="70">
                  <c:v>9.1628450106157118</c:v>
                </c:pt>
                <c:pt idx="71">
                  <c:v>10.03006993006993</c:v>
                </c:pt>
                <c:pt idx="72">
                  <c:v>11.000381679389314</c:v>
                </c:pt>
                <c:pt idx="73">
                  <c:v>9.6040838852097128</c:v>
                </c:pt>
                <c:pt idx="74">
                  <c:v>8.4521696252465475</c:v>
                </c:pt>
                <c:pt idx="75">
                  <c:v>9.9423515981735164</c:v>
                </c:pt>
                <c:pt idx="76">
                  <c:v>11.069487179487179</c:v>
                </c:pt>
                <c:pt idx="77">
                  <c:v>10.83358395989975</c:v>
                </c:pt>
                <c:pt idx="78">
                  <c:v>8.718507157464213</c:v>
                </c:pt>
                <c:pt idx="79">
                  <c:v>8.2178907721280599</c:v>
                </c:pt>
                <c:pt idx="80">
                  <c:v>10.032291666666667</c:v>
                </c:pt>
                <c:pt idx="81">
                  <c:v>10.81077694235589</c:v>
                </c:pt>
                <c:pt idx="82">
                  <c:v>10.143617021276595</c:v>
                </c:pt>
                <c:pt idx="83">
                  <c:v>7.9947513812154698</c:v>
                </c:pt>
                <c:pt idx="84">
                  <c:v>8.1334274952919028</c:v>
                </c:pt>
                <c:pt idx="85">
                  <c:v>9.8827625570776263</c:v>
                </c:pt>
                <c:pt idx="86">
                  <c:v>8.67030303030303</c:v>
                </c:pt>
                <c:pt idx="87">
                  <c:v>10.133450704225352</c:v>
                </c:pt>
                <c:pt idx="88">
                  <c:v>8.8792433537832309</c:v>
                </c:pt>
                <c:pt idx="89">
                  <c:v>8.2431034482758623</c:v>
                </c:pt>
                <c:pt idx="90">
                  <c:v>9.4969298245614038</c:v>
                </c:pt>
                <c:pt idx="91">
                  <c:v>10.098951048951049</c:v>
                </c:pt>
                <c:pt idx="92">
                  <c:v>9.1277426160337551</c:v>
                </c:pt>
                <c:pt idx="93">
                  <c:v>8.3815891472868209</c:v>
                </c:pt>
                <c:pt idx="94">
                  <c:v>8.5930139720558874</c:v>
                </c:pt>
                <c:pt idx="95">
                  <c:v>7.640299823633157</c:v>
                </c:pt>
                <c:pt idx="96">
                  <c:v>8.0509363295880156</c:v>
                </c:pt>
                <c:pt idx="97">
                  <c:v>9.31045751633987</c:v>
                </c:pt>
                <c:pt idx="98">
                  <c:v>8.1397003745318344</c:v>
                </c:pt>
                <c:pt idx="99">
                  <c:v>9.428354978354978</c:v>
                </c:pt>
                <c:pt idx="100">
                  <c:v>11.138242894056848</c:v>
                </c:pt>
                <c:pt idx="101">
                  <c:v>11.12454780361757</c:v>
                </c:pt>
                <c:pt idx="102">
                  <c:v>8.835162601626017</c:v>
                </c:pt>
                <c:pt idx="103">
                  <c:v>10.143262411347518</c:v>
                </c:pt>
                <c:pt idx="104">
                  <c:v>9.9544827586206903</c:v>
                </c:pt>
                <c:pt idx="105">
                  <c:v>9.9092465753424666</c:v>
                </c:pt>
                <c:pt idx="106">
                  <c:v>8.8037037037037038</c:v>
                </c:pt>
                <c:pt idx="107">
                  <c:v>10.859022556390977</c:v>
                </c:pt>
                <c:pt idx="108">
                  <c:v>11.902892561983471</c:v>
                </c:pt>
                <c:pt idx="109">
                  <c:v>12.260169491525424</c:v>
                </c:pt>
                <c:pt idx="110">
                  <c:v>8.1369114877589457</c:v>
                </c:pt>
                <c:pt idx="111">
                  <c:v>9.6908277404921694</c:v>
                </c:pt>
                <c:pt idx="112">
                  <c:v>9.095147679324894</c:v>
                </c:pt>
                <c:pt idx="113">
                  <c:v>10.08916083916084</c:v>
                </c:pt>
                <c:pt idx="114">
                  <c:v>10.342086330935253</c:v>
                </c:pt>
                <c:pt idx="115">
                  <c:v>9.6193333333333335</c:v>
                </c:pt>
                <c:pt idx="116">
                  <c:v>8.6712851405622491</c:v>
                </c:pt>
                <c:pt idx="117">
                  <c:v>9.4674342105263154</c:v>
                </c:pt>
                <c:pt idx="118">
                  <c:v>8.1915238095238099</c:v>
                </c:pt>
                <c:pt idx="119">
                  <c:v>8.4893849206349206</c:v>
                </c:pt>
                <c:pt idx="120">
                  <c:v>10.291079812206572</c:v>
                </c:pt>
                <c:pt idx="121">
                  <c:v>8.3954191033138397</c:v>
                </c:pt>
                <c:pt idx="122">
                  <c:v>10.169953051643192</c:v>
                </c:pt>
                <c:pt idx="123">
                  <c:v>8.480867850098619</c:v>
                </c:pt>
                <c:pt idx="124">
                  <c:v>8.3575144508670522</c:v>
                </c:pt>
                <c:pt idx="125">
                  <c:v>8.6222554890219563</c:v>
                </c:pt>
                <c:pt idx="126">
                  <c:v>10.06958041958042</c:v>
                </c:pt>
                <c:pt idx="127">
                  <c:v>8.8719461697722561</c:v>
                </c:pt>
                <c:pt idx="128">
                  <c:v>9.4168845315904139</c:v>
                </c:pt>
                <c:pt idx="129">
                  <c:v>10.168661971830986</c:v>
                </c:pt>
                <c:pt idx="130">
                  <c:v>9.8420634920634917</c:v>
                </c:pt>
                <c:pt idx="131">
                  <c:v>9.4494481236203089</c:v>
                </c:pt>
                <c:pt idx="132">
                  <c:v>9.5013071895424837</c:v>
                </c:pt>
                <c:pt idx="133">
                  <c:v>10.809147869674186</c:v>
                </c:pt>
                <c:pt idx="134">
                  <c:v>9.0834394904458602</c:v>
                </c:pt>
                <c:pt idx="135">
                  <c:v>9.5611842105263154</c:v>
                </c:pt>
                <c:pt idx="136">
                  <c:v>9.176008492569002</c:v>
                </c:pt>
                <c:pt idx="137">
                  <c:v>9.7871882086167794</c:v>
                </c:pt>
                <c:pt idx="138">
                  <c:v>11.142708333333333</c:v>
                </c:pt>
                <c:pt idx="139">
                  <c:v>11.353968253968254</c:v>
                </c:pt>
                <c:pt idx="140">
                  <c:v>8.9175869120654401</c:v>
                </c:pt>
                <c:pt idx="141">
                  <c:v>9.4600217864923746</c:v>
                </c:pt>
                <c:pt idx="142">
                  <c:v>10.553063725490196</c:v>
                </c:pt>
                <c:pt idx="143">
                  <c:v>10.257565011820331</c:v>
                </c:pt>
                <c:pt idx="144">
                  <c:v>9.424074074074074</c:v>
                </c:pt>
                <c:pt idx="145">
                  <c:v>9.0159374999999997</c:v>
                </c:pt>
                <c:pt idx="146">
                  <c:v>9.20763440860215</c:v>
                </c:pt>
                <c:pt idx="147">
                  <c:v>10.535158150851581</c:v>
                </c:pt>
                <c:pt idx="148">
                  <c:v>10.720740740740741</c:v>
                </c:pt>
                <c:pt idx="149">
                  <c:v>9.5150110375275929</c:v>
                </c:pt>
                <c:pt idx="150">
                  <c:v>8.7558585858585865</c:v>
                </c:pt>
                <c:pt idx="151">
                  <c:v>8.9691666666666663</c:v>
                </c:pt>
                <c:pt idx="152">
                  <c:v>8.7119477911646594</c:v>
                </c:pt>
                <c:pt idx="153">
                  <c:v>10.050815850815852</c:v>
                </c:pt>
                <c:pt idx="154">
                  <c:v>9.5253914988814312</c:v>
                </c:pt>
                <c:pt idx="155">
                  <c:v>8.8927845528455283</c:v>
                </c:pt>
                <c:pt idx="156">
                  <c:v>10.587867647058824</c:v>
                </c:pt>
                <c:pt idx="157">
                  <c:v>8.6517171717171717</c:v>
                </c:pt>
                <c:pt idx="158">
                  <c:v>9.2116033755274263</c:v>
                </c:pt>
                <c:pt idx="159">
                  <c:v>9.5553333333333335</c:v>
                </c:pt>
                <c:pt idx="160">
                  <c:v>8.1064971751412429</c:v>
                </c:pt>
                <c:pt idx="161">
                  <c:v>9.8357305936073054</c:v>
                </c:pt>
                <c:pt idx="162">
                  <c:v>7.9767399267399268</c:v>
                </c:pt>
                <c:pt idx="163">
                  <c:v>7.8315217391304346</c:v>
                </c:pt>
                <c:pt idx="164">
                  <c:v>9.1002109704641345</c:v>
                </c:pt>
                <c:pt idx="165">
                  <c:v>9.6527777777777786</c:v>
                </c:pt>
                <c:pt idx="166">
                  <c:v>9.2782795698924723</c:v>
                </c:pt>
                <c:pt idx="167">
                  <c:v>9.5180272108843536</c:v>
                </c:pt>
                <c:pt idx="168">
                  <c:v>9.0245398773006134</c:v>
                </c:pt>
                <c:pt idx="169">
                  <c:v>9.7654279279279272</c:v>
                </c:pt>
                <c:pt idx="170">
                  <c:v>8.1918582375478923</c:v>
                </c:pt>
                <c:pt idx="171">
                  <c:v>9.8470720720720717</c:v>
                </c:pt>
                <c:pt idx="172">
                  <c:v>9.4728476821192054</c:v>
                </c:pt>
                <c:pt idx="173">
                  <c:v>8.7508032128514053</c:v>
                </c:pt>
                <c:pt idx="174">
                  <c:v>8.5867469879518072</c:v>
                </c:pt>
                <c:pt idx="175">
                  <c:v>12.759941520467835</c:v>
                </c:pt>
                <c:pt idx="176">
                  <c:v>9.1502123142250529</c:v>
                </c:pt>
                <c:pt idx="177">
                  <c:v>9.2349358974358982</c:v>
                </c:pt>
                <c:pt idx="178">
                  <c:v>8.4157894736842103</c:v>
                </c:pt>
                <c:pt idx="179">
                  <c:v>10.897222222222222</c:v>
                </c:pt>
                <c:pt idx="180">
                  <c:v>9.0306079664570227</c:v>
                </c:pt>
                <c:pt idx="181">
                  <c:v>10.608210784313725</c:v>
                </c:pt>
                <c:pt idx="182">
                  <c:v>10.993461538461538</c:v>
                </c:pt>
                <c:pt idx="183">
                  <c:v>10.194988344988346</c:v>
                </c:pt>
                <c:pt idx="184">
                  <c:v>9.7237612612612612</c:v>
                </c:pt>
                <c:pt idx="185">
                  <c:v>9.7456916099773245</c:v>
                </c:pt>
                <c:pt idx="186">
                  <c:v>9.6660997732426299</c:v>
                </c:pt>
                <c:pt idx="187">
                  <c:v>9.2528481012658226</c:v>
                </c:pt>
                <c:pt idx="188">
                  <c:v>9.6906040268456373</c:v>
                </c:pt>
                <c:pt idx="189">
                  <c:v>9.2463440860215051</c:v>
                </c:pt>
                <c:pt idx="190">
                  <c:v>8.913168724279835</c:v>
                </c:pt>
                <c:pt idx="191">
                  <c:v>10.442995169082126</c:v>
                </c:pt>
                <c:pt idx="192">
                  <c:v>8.8888888888888893</c:v>
                </c:pt>
                <c:pt idx="193">
                  <c:v>9.2509615384615387</c:v>
                </c:pt>
                <c:pt idx="194">
                  <c:v>10.78984962406015</c:v>
                </c:pt>
                <c:pt idx="195">
                  <c:v>10.162089201877935</c:v>
                </c:pt>
                <c:pt idx="196">
                  <c:v>10.677283950617284</c:v>
                </c:pt>
                <c:pt idx="197">
                  <c:v>9.3174291938997822</c:v>
                </c:pt>
                <c:pt idx="198">
                  <c:v>10.165967365967367</c:v>
                </c:pt>
                <c:pt idx="199">
                  <c:v>9.5815555555555552</c:v>
                </c:pt>
                <c:pt idx="200">
                  <c:v>8.8589583333333337</c:v>
                </c:pt>
                <c:pt idx="201">
                  <c:v>10.205516431924883</c:v>
                </c:pt>
                <c:pt idx="202">
                  <c:v>9.9375570776255699</c:v>
                </c:pt>
                <c:pt idx="203">
                  <c:v>9.0372117400419292</c:v>
                </c:pt>
                <c:pt idx="204">
                  <c:v>8.5272189349112431</c:v>
                </c:pt>
                <c:pt idx="205">
                  <c:v>8.6177579365079371</c:v>
                </c:pt>
                <c:pt idx="206">
                  <c:v>10.829197994987469</c:v>
                </c:pt>
                <c:pt idx="207">
                  <c:v>10.390579710144927</c:v>
                </c:pt>
                <c:pt idx="208">
                  <c:v>10.280119047619047</c:v>
                </c:pt>
                <c:pt idx="209">
                  <c:v>12.582173913043478</c:v>
                </c:pt>
                <c:pt idx="210">
                  <c:v>10.748507462686566</c:v>
                </c:pt>
                <c:pt idx="211">
                  <c:v>10.810275689223058</c:v>
                </c:pt>
                <c:pt idx="212">
                  <c:v>10.76094527363184</c:v>
                </c:pt>
                <c:pt idx="213">
                  <c:v>10.9125</c:v>
                </c:pt>
                <c:pt idx="214">
                  <c:v>10.976794871794873</c:v>
                </c:pt>
                <c:pt idx="215">
                  <c:v>10.624129353233831</c:v>
                </c:pt>
                <c:pt idx="216">
                  <c:v>10.603623188405797</c:v>
                </c:pt>
                <c:pt idx="217">
                  <c:v>10.934974747474747</c:v>
                </c:pt>
                <c:pt idx="218">
                  <c:v>9.9377314814814817</c:v>
                </c:pt>
                <c:pt idx="219">
                  <c:v>10.890025252525252</c:v>
                </c:pt>
                <c:pt idx="220">
                  <c:v>10.756913580246914</c:v>
                </c:pt>
                <c:pt idx="221">
                  <c:v>11.167838541666667</c:v>
                </c:pt>
                <c:pt idx="222">
                  <c:v>9.9781250000000004</c:v>
                </c:pt>
                <c:pt idx="223">
                  <c:v>8.7601405622489956</c:v>
                </c:pt>
                <c:pt idx="224">
                  <c:v>9.3272626931567331</c:v>
                </c:pt>
                <c:pt idx="225">
                  <c:v>10.874320987654322</c:v>
                </c:pt>
                <c:pt idx="226">
                  <c:v>10.642962962962963</c:v>
                </c:pt>
                <c:pt idx="227">
                  <c:v>8.411735700197239</c:v>
                </c:pt>
                <c:pt idx="228">
                  <c:v>9.247784810126582</c:v>
                </c:pt>
                <c:pt idx="229">
                  <c:v>9.7561936936936942</c:v>
                </c:pt>
                <c:pt idx="230">
                  <c:v>9.3568181818181824</c:v>
                </c:pt>
                <c:pt idx="231">
                  <c:v>10.168333333333333</c:v>
                </c:pt>
                <c:pt idx="232">
                  <c:v>9.902947845804988</c:v>
                </c:pt>
                <c:pt idx="233">
                  <c:v>10.058802816901409</c:v>
                </c:pt>
                <c:pt idx="234">
                  <c:v>10.517639902676398</c:v>
                </c:pt>
                <c:pt idx="235">
                  <c:v>10.949116161616162</c:v>
                </c:pt>
                <c:pt idx="236">
                  <c:v>8.2415221579961457</c:v>
                </c:pt>
                <c:pt idx="237">
                  <c:v>11.062213740458015</c:v>
                </c:pt>
                <c:pt idx="238">
                  <c:v>11.501066666666667</c:v>
                </c:pt>
                <c:pt idx="239">
                  <c:v>11.909972677595629</c:v>
                </c:pt>
                <c:pt idx="240">
                  <c:v>10.367505995203837</c:v>
                </c:pt>
                <c:pt idx="241">
                  <c:v>8.658997955010225</c:v>
                </c:pt>
                <c:pt idx="242">
                  <c:v>10.766299019607843</c:v>
                </c:pt>
                <c:pt idx="243">
                  <c:v>11.152645502645502</c:v>
                </c:pt>
                <c:pt idx="244">
                  <c:v>10.467745803357314</c:v>
                </c:pt>
                <c:pt idx="245">
                  <c:v>9.9695402298850571</c:v>
                </c:pt>
                <c:pt idx="246">
                  <c:v>9.1763713080168774</c:v>
                </c:pt>
                <c:pt idx="247">
                  <c:v>8.6662674650698595</c:v>
                </c:pt>
                <c:pt idx="248">
                  <c:v>9.8842528735632182</c:v>
                </c:pt>
                <c:pt idx="249">
                  <c:v>9.9649425287356319</c:v>
                </c:pt>
                <c:pt idx="250">
                  <c:v>9.2964516129032262</c:v>
                </c:pt>
                <c:pt idx="251">
                  <c:v>9.7280405405405403</c:v>
                </c:pt>
                <c:pt idx="252">
                  <c:v>9.7358108108108112</c:v>
                </c:pt>
                <c:pt idx="253">
                  <c:v>9.7027027027027035</c:v>
                </c:pt>
                <c:pt idx="254">
                  <c:v>10.943181818181818</c:v>
                </c:pt>
                <c:pt idx="255">
                  <c:v>10.755137844611529</c:v>
                </c:pt>
                <c:pt idx="256">
                  <c:v>9.5048245614035096</c:v>
                </c:pt>
                <c:pt idx="257">
                  <c:v>9.5050772626931561</c:v>
                </c:pt>
                <c:pt idx="258">
                  <c:v>11.666129032258064</c:v>
                </c:pt>
                <c:pt idx="259">
                  <c:v>8.988322717622081</c:v>
                </c:pt>
                <c:pt idx="260">
                  <c:v>10.417375886524823</c:v>
                </c:pt>
                <c:pt idx="261">
                  <c:v>10.747388059701493</c:v>
                </c:pt>
                <c:pt idx="262">
                  <c:v>9.0315286624203814</c:v>
                </c:pt>
                <c:pt idx="263">
                  <c:v>9.3839743589743598</c:v>
                </c:pt>
                <c:pt idx="264">
                  <c:v>8.164488636363636</c:v>
                </c:pt>
                <c:pt idx="265">
                  <c:v>8.5309664694280087</c:v>
                </c:pt>
                <c:pt idx="266">
                  <c:v>10.086946386946387</c:v>
                </c:pt>
                <c:pt idx="267">
                  <c:v>11.437466666666667</c:v>
                </c:pt>
                <c:pt idx="268">
                  <c:v>11.329036458333333</c:v>
                </c:pt>
                <c:pt idx="269">
                  <c:v>8.5623752495009988</c:v>
                </c:pt>
                <c:pt idx="270">
                  <c:v>9.9882758620689653</c:v>
                </c:pt>
                <c:pt idx="271">
                  <c:v>9.6738255033557046</c:v>
                </c:pt>
                <c:pt idx="272">
                  <c:v>9.2070967741935483</c:v>
                </c:pt>
                <c:pt idx="273">
                  <c:v>8.744076305220883</c:v>
                </c:pt>
                <c:pt idx="274">
                  <c:v>9.8264367816091962</c:v>
                </c:pt>
                <c:pt idx="275">
                  <c:v>8.3767241379310349</c:v>
                </c:pt>
                <c:pt idx="276">
                  <c:v>10.089125295508275</c:v>
                </c:pt>
                <c:pt idx="277">
                  <c:v>8.6270216962524646</c:v>
                </c:pt>
                <c:pt idx="278">
                  <c:v>8.518650793650794</c:v>
                </c:pt>
                <c:pt idx="279">
                  <c:v>8.8521472392638039</c:v>
                </c:pt>
                <c:pt idx="280">
                  <c:v>10.635432098765433</c:v>
                </c:pt>
                <c:pt idx="281">
                  <c:v>8.2367424242424239</c:v>
                </c:pt>
                <c:pt idx="282">
                  <c:v>10.13169014084507</c:v>
                </c:pt>
                <c:pt idx="283">
                  <c:v>9.0588110403397035</c:v>
                </c:pt>
                <c:pt idx="284">
                  <c:v>9.7346756152125273</c:v>
                </c:pt>
                <c:pt idx="285">
                  <c:v>8.8656441717791417</c:v>
                </c:pt>
                <c:pt idx="286">
                  <c:v>9.5547461368653419</c:v>
                </c:pt>
                <c:pt idx="287">
                  <c:v>10.041958041958042</c:v>
                </c:pt>
                <c:pt idx="288">
                  <c:v>9.919885057471264</c:v>
                </c:pt>
                <c:pt idx="289">
                  <c:v>9.5745033112582778</c:v>
                </c:pt>
                <c:pt idx="290">
                  <c:v>8.9790356394129986</c:v>
                </c:pt>
                <c:pt idx="291">
                  <c:v>9.0963312368972744</c:v>
                </c:pt>
                <c:pt idx="292">
                  <c:v>10.916919191919192</c:v>
                </c:pt>
                <c:pt idx="293">
                  <c:v>9.5934444444444438</c:v>
                </c:pt>
                <c:pt idx="294">
                  <c:v>9.442434210526315</c:v>
                </c:pt>
                <c:pt idx="295">
                  <c:v>9.4824618736383446</c:v>
                </c:pt>
                <c:pt idx="296">
                  <c:v>9.213461538461539</c:v>
                </c:pt>
                <c:pt idx="297">
                  <c:v>9.0401467505241087</c:v>
                </c:pt>
                <c:pt idx="298">
                  <c:v>9.5086622807017545</c:v>
                </c:pt>
                <c:pt idx="299">
                  <c:v>8.7764227642276431</c:v>
                </c:pt>
                <c:pt idx="300">
                  <c:v>10.07121212121212</c:v>
                </c:pt>
                <c:pt idx="301">
                  <c:v>10.961153846153847</c:v>
                </c:pt>
                <c:pt idx="302">
                  <c:v>10.232042253521128</c:v>
                </c:pt>
                <c:pt idx="303">
                  <c:v>9.0534374999999994</c:v>
                </c:pt>
                <c:pt idx="304">
                  <c:v>9.1985042735042732</c:v>
                </c:pt>
                <c:pt idx="305">
                  <c:v>10.018287037037037</c:v>
                </c:pt>
                <c:pt idx="306">
                  <c:v>9.5731788079470199</c:v>
                </c:pt>
                <c:pt idx="307">
                  <c:v>10.037062937062936</c:v>
                </c:pt>
                <c:pt idx="308">
                  <c:v>9.7601351351351351</c:v>
                </c:pt>
                <c:pt idx="309">
                  <c:v>10.864772727272728</c:v>
                </c:pt>
                <c:pt idx="310">
                  <c:v>9.0706498951781978</c:v>
                </c:pt>
                <c:pt idx="311">
                  <c:v>10.67395061728395</c:v>
                </c:pt>
                <c:pt idx="312">
                  <c:v>10.289808153477217</c:v>
                </c:pt>
                <c:pt idx="313">
                  <c:v>10.472062350119904</c:v>
                </c:pt>
                <c:pt idx="314">
                  <c:v>9.4131808278867108</c:v>
                </c:pt>
                <c:pt idx="315">
                  <c:v>11.789207650273225</c:v>
                </c:pt>
                <c:pt idx="316">
                  <c:v>9.6671171171171171</c:v>
                </c:pt>
                <c:pt idx="317">
                  <c:v>10.134741784037558</c:v>
                </c:pt>
                <c:pt idx="318">
                  <c:v>10.245744680851065</c:v>
                </c:pt>
                <c:pt idx="319">
                  <c:v>10.71320987654321</c:v>
                </c:pt>
                <c:pt idx="320">
                  <c:v>10.08838028169014</c:v>
                </c:pt>
                <c:pt idx="321">
                  <c:v>9.9214788732394368</c:v>
                </c:pt>
                <c:pt idx="322">
                  <c:v>9.4117834394904456</c:v>
                </c:pt>
                <c:pt idx="323">
                  <c:v>9.5727777777777785</c:v>
                </c:pt>
                <c:pt idx="324">
                  <c:v>10.218085106382979</c:v>
                </c:pt>
                <c:pt idx="325">
                  <c:v>11.402513227513227</c:v>
                </c:pt>
                <c:pt idx="326">
                  <c:v>9.3034632034632043</c:v>
                </c:pt>
                <c:pt idx="327">
                  <c:v>9.9399328859060407</c:v>
                </c:pt>
                <c:pt idx="328">
                  <c:v>9.97887323943662</c:v>
                </c:pt>
                <c:pt idx="329">
                  <c:v>10.378605200945627</c:v>
                </c:pt>
                <c:pt idx="330">
                  <c:v>9.8990740740740737</c:v>
                </c:pt>
                <c:pt idx="331">
                  <c:v>10.502696078431372</c:v>
                </c:pt>
                <c:pt idx="332">
                  <c:v>9.7056689342403626</c:v>
                </c:pt>
                <c:pt idx="333">
                  <c:v>9.3540084388185658</c:v>
                </c:pt>
                <c:pt idx="334">
                  <c:v>10.332494004796164</c:v>
                </c:pt>
                <c:pt idx="335">
                  <c:v>8.0732580037664778</c:v>
                </c:pt>
                <c:pt idx="336">
                  <c:v>9.6925055928411634</c:v>
                </c:pt>
                <c:pt idx="337">
                  <c:v>9.4086580086580085</c:v>
                </c:pt>
                <c:pt idx="338">
                  <c:v>8.6609780439121753</c:v>
                </c:pt>
                <c:pt idx="339">
                  <c:v>8.7865030674846629</c:v>
                </c:pt>
                <c:pt idx="340">
                  <c:v>9.3390322580645169</c:v>
                </c:pt>
                <c:pt idx="341">
                  <c:v>8.9004246284501054</c:v>
                </c:pt>
                <c:pt idx="342">
                  <c:v>9.3583333333333325</c:v>
                </c:pt>
                <c:pt idx="343">
                  <c:v>9.6144444444444446</c:v>
                </c:pt>
                <c:pt idx="344">
                  <c:v>10.873358585858586</c:v>
                </c:pt>
                <c:pt idx="345">
                  <c:v>11.989215686274509</c:v>
                </c:pt>
                <c:pt idx="346">
                  <c:v>9.6454746136865346</c:v>
                </c:pt>
                <c:pt idx="347">
                  <c:v>11.410933333333332</c:v>
                </c:pt>
                <c:pt idx="348">
                  <c:v>11.189973958333333</c:v>
                </c:pt>
                <c:pt idx="349">
                  <c:v>12.240616246498599</c:v>
                </c:pt>
                <c:pt idx="350">
                  <c:v>12.144117647058824</c:v>
                </c:pt>
                <c:pt idx="351">
                  <c:v>11.739024390243902</c:v>
                </c:pt>
                <c:pt idx="352">
                  <c:v>14.342000000000001</c:v>
                </c:pt>
                <c:pt idx="353">
                  <c:v>13.442523364485981</c:v>
                </c:pt>
                <c:pt idx="354">
                  <c:v>13.055198776758409</c:v>
                </c:pt>
                <c:pt idx="355">
                  <c:v>11.655779569892474</c:v>
                </c:pt>
                <c:pt idx="356">
                  <c:v>11.352230971128609</c:v>
                </c:pt>
                <c:pt idx="357">
                  <c:v>12.86875</c:v>
                </c:pt>
                <c:pt idx="358">
                  <c:v>10.993308080808081</c:v>
                </c:pt>
                <c:pt idx="359">
                  <c:v>15.595652173913043</c:v>
                </c:pt>
                <c:pt idx="360">
                  <c:v>9.0472916666666663</c:v>
                </c:pt>
                <c:pt idx="361">
                  <c:v>9.306774193548387</c:v>
                </c:pt>
                <c:pt idx="362">
                  <c:v>10.65246913580247</c:v>
                </c:pt>
                <c:pt idx="363">
                  <c:v>9.538852097130242</c:v>
                </c:pt>
                <c:pt idx="364">
                  <c:v>9.7710884353741498</c:v>
                </c:pt>
                <c:pt idx="365">
                  <c:v>9.0350104821802937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EC-4F27-9F8D-E4C612FCD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5492623"/>
        <c:axId val="1685478479"/>
      </c:lineChart>
      <c:dateAx>
        <c:axId val="1685492623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5478479"/>
        <c:crosses val="autoZero"/>
        <c:auto val="1"/>
        <c:lblOffset val="100"/>
        <c:baseTimeUnit val="days"/>
      </c:dateAx>
      <c:valAx>
        <c:axId val="1685478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5492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rdaily.com/2021/how-are-bitcoins-difficulty-and-hash-rate-calculated/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블록체인 원리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불변성</a:t>
            </a:r>
            <a:r>
              <a:rPr lang="en-US" altLang="ko-KR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https://academy.binance.com/ko/articles/history-of-cryptography</a:t>
            </a:r>
          </a:p>
          <a:p>
            <a:r>
              <a:rPr lang="en-US" altLang="ko-KR" dirty="0"/>
              <a:t>https://academy.binance.com/ko/articles/history-of-blockchain</a:t>
            </a:r>
          </a:p>
          <a:p>
            <a:endParaRPr lang="en-US" altLang="ko-KR" dirty="0"/>
          </a:p>
          <a:p>
            <a:r>
              <a:rPr lang="ko-KR" altLang="en-US" dirty="0"/>
              <a:t>블록체인 해설서</a:t>
            </a:r>
            <a:r>
              <a:rPr lang="en-US" altLang="ko-KR" dirty="0"/>
              <a:t>: https://www.notion.so/2-91f0f82809ad4266bb9d37ea2c12eb8a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https://hamait.tistory.com/959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루트해시만을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라이트노드는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이 블록에 있는지 확인을 받기 위해서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모든것을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풀노드에게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요청하면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해쉬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 해시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01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대한 정보만 전달해주는데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이것을 가지고 순서대로 재계산하여 루트해시를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만들수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있게  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그 루트해시 값이 자신이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루트해시값과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같으면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~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이 블록에 있는게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맞구나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검증성공하게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  <a:br>
              <a:rPr lang="en-US" altLang="ko-KR" dirty="0"/>
            </a:br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https://github.com/bitcoin/bitcoin/blob/master/src/primitives/block.h</a:t>
            </a:r>
          </a:p>
          <a:p>
            <a:r>
              <a:rPr lang="en-US" altLang="ko-KR" dirty="0"/>
              <a:t>https://ethereum.stackexchange.com/questions/268/ethereum-block-architecture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532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</a:p>
          <a:p>
            <a:r>
              <a:rPr lang="en-US" altLang="ko-KR" dirty="0"/>
              <a:t>https://academy.horizen.io/technology/expert/utxo-vs-account-model/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91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/>
              <a:t>https://wikidocs.net/14501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83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https://www.datadriveninvestor.com/2019/11/21/a-decomposition-of-the-bitcoin-block-header/</a:t>
            </a:r>
          </a:p>
          <a:p>
            <a:r>
              <a:rPr lang="en-US" altLang="ko-KR" dirty="0"/>
              <a:t>https://dlt-repo.net/how-to-calculate-a-bitcoin-block-hash-manually/</a:t>
            </a:r>
          </a:p>
          <a:p>
            <a:endParaRPr lang="en-US" altLang="ko-KR" dirty="0"/>
          </a:p>
          <a:p>
            <a:r>
              <a:rPr lang="en-US" altLang="ko-KR" dirty="0"/>
              <a:t>https://github.com/bitcoin/bitcoin/blob/master/contrib/signet/miner#L348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343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https://en.bitcoin.it/wiki/Difficulty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https://minerdaily.com/2021/how-are-bitcoins-difficulty-and-hash-rate-calculated/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https://steemit.com/kr/@loum/21zhq3-how-to-calculate-the-difficulty-of-bitcoin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06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mining.cpp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34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mining.cpp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14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miner.cpp - </a:t>
            </a:r>
            <a:r>
              <a:rPr lang="en-US" altLang="ko-KR" dirty="0" err="1"/>
              <a:t>CreateNewBlock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292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MAX_FUTURE_BLOCK_TIME = 2 * 60 * 60)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en-US" altLang="ko-KR" dirty="0"/>
              <a:t>https://learn.saylor.org/mod/book/view.php?id=36380&amp;forceview=1</a:t>
            </a:r>
          </a:p>
          <a:p>
            <a:r>
              <a:rPr lang="en-US" altLang="ko-KR" dirty="0"/>
              <a:t>https://github.com/bitcoin/bitcoin/blob/5d53cf38784df9ad9ed10306bf3fba3002fd9244/src/net_processing.cpp#L1742</a:t>
            </a:r>
          </a:p>
          <a:p>
            <a:endParaRPr lang="en-US" altLang="ko-KR" dirty="0"/>
          </a:p>
          <a:p>
            <a:r>
              <a:rPr lang="en-US" altLang="ko-KR" dirty="0"/>
              <a:t>https://github.com/bitcoin/bitcoin/blob/master/src/validation.cpp#L3327</a:t>
            </a:r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  <a:r>
              <a:rPr lang="en-US" altLang="ko-KR" dirty="0"/>
              <a:t>: https://ko.bitcoinethereumnews.com/bitcoin/what-is-the-bitcoin-block-size-debate-and-why-does-it-matter/</a:t>
            </a:r>
          </a:p>
          <a:p>
            <a:r>
              <a:rPr lang="en-US" altLang="ko-KR" dirty="0"/>
              <a:t>1MB (4MB)</a:t>
            </a:r>
          </a:p>
          <a:p>
            <a:r>
              <a:rPr lang="en-US" altLang="ko-KR" dirty="0"/>
              <a:t>https://github.com/bitcoin/bips/blob/master/bip-0141.mediawiki</a:t>
            </a:r>
          </a:p>
          <a:p>
            <a:endParaRPr lang="en-US" altLang="ko-KR" dirty="0"/>
          </a:p>
          <a:p>
            <a:r>
              <a:rPr lang="en-US" altLang="ko-KR" dirty="0"/>
              <a:t>validation.cpp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GenerateBlock</a:t>
            </a:r>
            <a:r>
              <a:rPr lang="en-US" altLang="ko-KR" dirty="0"/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block.hashMerkleRoot</a:t>
            </a:r>
            <a:r>
              <a:rPr lang="en-US" altLang="ko-KR" dirty="0"/>
              <a:t> = </a:t>
            </a:r>
            <a:r>
              <a:rPr lang="en-US" altLang="ko-KR" dirty="0" err="1"/>
              <a:t>BlockMerkleRoot</a:t>
            </a:r>
            <a:r>
              <a:rPr lang="en-US" altLang="ko-KR" dirty="0"/>
              <a:t>(block);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findNonce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ChainstateManager</a:t>
            </a:r>
            <a:r>
              <a:rPr lang="en-US" altLang="ko-KR" dirty="0"/>
              <a:t>::</a:t>
            </a:r>
            <a:r>
              <a:rPr lang="en-US" altLang="ko-KR" dirty="0" err="1"/>
              <a:t>ProcessNewBlock</a:t>
            </a:r>
            <a:r>
              <a:rPr lang="en-US" altLang="ko-KR" dirty="0"/>
              <a:t>(</a:t>
            </a:r>
            <a:br>
              <a:rPr lang="en-US" altLang="ko-KR" dirty="0"/>
            </a:br>
            <a:r>
              <a:rPr lang="en-US" altLang="ko-KR" dirty="0"/>
              <a:t>    bool </a:t>
            </a:r>
            <a:r>
              <a:rPr lang="en-US" altLang="ko-KR" dirty="0" err="1"/>
              <a:t>CheckBlock</a:t>
            </a:r>
            <a:r>
              <a:rPr lang="en-US" altLang="ko-KR" dirty="0"/>
              <a:t>() validation.cpp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static bool </a:t>
            </a:r>
            <a:r>
              <a:rPr lang="en-US" altLang="ko-KR" dirty="0" err="1"/>
              <a:t>CheckBlockHeader</a:t>
            </a:r>
            <a:r>
              <a:rPr lang="en-US" altLang="ko-KR" dirty="0"/>
              <a:t>( validation.cpp Check </a:t>
            </a:r>
            <a:r>
              <a:rPr lang="en-US" altLang="ko-KR" dirty="0" err="1"/>
              <a:t>PoW</a:t>
            </a:r>
            <a:endParaRPr lang="en-US" altLang="ko-KR" dirty="0"/>
          </a:p>
          <a:p>
            <a:r>
              <a:rPr lang="en-US" altLang="ko-KR" dirty="0"/>
              <a:t>    bool </a:t>
            </a:r>
            <a:r>
              <a:rPr lang="en-US" altLang="ko-KR" dirty="0" err="1"/>
              <a:t>CChainState</a:t>
            </a:r>
            <a:r>
              <a:rPr lang="en-US" altLang="ko-KR" dirty="0"/>
              <a:t>::</a:t>
            </a:r>
            <a:r>
              <a:rPr lang="en-US" altLang="ko-KR" dirty="0" err="1"/>
              <a:t>AcceptBlock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ChainstateManager</a:t>
            </a:r>
            <a:r>
              <a:rPr lang="en-US" altLang="ko-KR" dirty="0"/>
              <a:t>::</a:t>
            </a:r>
            <a:r>
              <a:rPr lang="en-US" altLang="ko-KR" dirty="0" err="1"/>
              <a:t>AcceptBlockHeader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CheckBlockHeader</a:t>
            </a:r>
            <a:r>
              <a:rPr lang="en-US" altLang="ko-KR" dirty="0"/>
              <a:t>() -&gt; </a:t>
            </a:r>
            <a:r>
              <a:rPr lang="en-US" altLang="ko-KR" dirty="0" err="1"/>
              <a:t>CheckProofOfWork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ContextualCheckBlockHeader</a:t>
            </a:r>
            <a:r>
              <a:rPr lang="en-US" altLang="ko-KR" dirty="0"/>
              <a:t>() validation.cpp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GetNextWorkRequired</a:t>
            </a:r>
            <a:r>
              <a:rPr lang="en-US" altLang="ko-KR" dirty="0"/>
              <a:t>( - pow.cpp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CalculateNextWorkRequired</a:t>
            </a:r>
            <a:r>
              <a:rPr lang="en-US" altLang="ko-KR" dirty="0"/>
              <a:t>( </a:t>
            </a:r>
            <a:r>
              <a:rPr lang="en-US" altLang="ko-KR" dirty="0" err="1"/>
              <a:t>pow.capp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en-US" altLang="ko-KR" dirty="0" err="1"/>
              <a:t>GetMedianTimePast</a:t>
            </a:r>
            <a:r>
              <a:rPr lang="en-US" altLang="ko-KR" dirty="0"/>
              <a:t>() - </a:t>
            </a:r>
            <a:r>
              <a:rPr lang="en-US" altLang="ko-KR" dirty="0" err="1"/>
              <a:t>chain.h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dirty="0" err="1"/>
              <a:t>AddToBlockIndex</a:t>
            </a:r>
            <a:r>
              <a:rPr lang="en-US" altLang="ko-KR" dirty="0"/>
              <a:t>(block,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en-US" altLang="ko-KR" dirty="0" err="1"/>
              <a:t>FlushStateToDisk</a:t>
            </a:r>
            <a:r>
              <a:rPr lang="en-US" altLang="ko-KR" dirty="0"/>
              <a:t>(state, </a:t>
            </a:r>
            <a:r>
              <a:rPr lang="en-US" altLang="ko-KR" dirty="0" err="1"/>
              <a:t>FlushStateMode</a:t>
            </a:r>
            <a:r>
              <a:rPr lang="en-US" altLang="ko-KR" dirty="0"/>
              <a:t>::NONE);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NotifyHeaderTip</a:t>
            </a:r>
            <a:r>
              <a:rPr lang="en-US" altLang="ko-KR" dirty="0"/>
              <a:t>(</a:t>
            </a:r>
            <a:r>
              <a:rPr lang="en-US" altLang="ko-KR" dirty="0" err="1"/>
              <a:t>ActiveChainstate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ActivateBestChain</a:t>
            </a:r>
            <a:r>
              <a:rPr lang="en-US" altLang="ko-KR" dirty="0"/>
              <a:t>(state, block)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block_hash</a:t>
            </a:r>
            <a:r>
              <a:rPr lang="en-US" altLang="ko-KR" dirty="0"/>
              <a:t> = </a:t>
            </a:r>
            <a:r>
              <a:rPr lang="en-US" altLang="ko-KR" dirty="0" err="1"/>
              <a:t>block.GetHash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 err="1"/>
              <a:t>pblock</a:t>
            </a:r>
            <a:r>
              <a:rPr lang="en-US" altLang="ko-KR" dirty="0">
                <a:solidFill>
                  <a:srgbClr val="0F9795"/>
                </a:solidFill>
                <a:effectLst/>
              </a:rPr>
              <a:t>-&gt;</a:t>
            </a:r>
            <a:r>
              <a:rPr lang="en-US" altLang="ko-KR" dirty="0" err="1"/>
              <a:t>nTime</a:t>
            </a:r>
            <a:r>
              <a:rPr lang="en-US" altLang="ko-KR" dirty="0"/>
              <a:t> = </a:t>
            </a:r>
            <a:r>
              <a:rPr lang="en-US" altLang="ko-KR" dirty="0" err="1"/>
              <a:t>GetAdjustedTime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 err="1"/>
              <a:t>m_lock_time_cutoff</a:t>
            </a:r>
            <a:r>
              <a:rPr lang="en-US" altLang="ko-KR" dirty="0"/>
              <a:t> = </a:t>
            </a:r>
            <a:r>
              <a:rPr lang="en-US" altLang="ko-KR" dirty="0" err="1"/>
              <a:t>pindexPrev</a:t>
            </a:r>
            <a:r>
              <a:rPr lang="en-US" altLang="ko-KR" dirty="0">
                <a:solidFill>
                  <a:srgbClr val="0F9795"/>
                </a:solidFill>
                <a:effectLst/>
              </a:rPr>
              <a:t>-&gt;</a:t>
            </a:r>
            <a:r>
              <a:rPr lang="en-US" altLang="ko-KR" dirty="0" err="1"/>
              <a:t>GetMedianTimePast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647F94"/>
                </a:solidFill>
                <a:effectLst/>
              </a:rPr>
              <a:t>/** The maximum allowed number of signature check operations in a block (network rule) */</a:t>
            </a:r>
            <a:br>
              <a:rPr lang="en-US" altLang="ko-KR" dirty="0">
                <a:solidFill>
                  <a:srgbClr val="647F94"/>
                </a:solidFill>
                <a:effectLst/>
              </a:rPr>
            </a:br>
            <a:r>
              <a:rPr lang="en-US" altLang="ko-KR" dirty="0">
                <a:solidFill>
                  <a:srgbClr val="CC7832"/>
                </a:solidFill>
                <a:effectLst/>
              </a:rPr>
              <a:t>static const </a:t>
            </a:r>
            <a:r>
              <a:rPr lang="en-US" altLang="ko-KR" dirty="0"/>
              <a:t>int64_t MAX_BLOCK_SIGOPS_COST = </a:t>
            </a:r>
            <a:r>
              <a:rPr lang="en-US" altLang="ko-KR" dirty="0">
                <a:solidFill>
                  <a:srgbClr val="6897BB"/>
                </a:solidFill>
                <a:effectLst/>
              </a:rPr>
              <a:t>80000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데이터 구조 유효성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헤더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&lt; Difficulty Target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Timestamp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&lt;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Now + 2 Hours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Root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확인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SizeLimit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(&lt;= 4000000 bytes) *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첫번째 트랜잭션만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 Transaction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모든 트랜잭션 유효성 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maxSigopCount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80000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bits(difficulty)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&lt;=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+ 2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hous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(MAX_FUTURE_BLOCK_TIME = 2 * 60 * 60)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version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vin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vout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size &lt;= 4000000 bytes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vout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음수 또는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overflow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중복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inputs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 체크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 &lt;=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scriptsigSize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100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!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notCoinbase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-&gt; in-&gt;out != null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if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txout.nValue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&gt; MAX_MONEY)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MAX_MONEY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 = 100000000  # 1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btc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in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satoshis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static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constexpr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CAmount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MAX_MONEY = 21000000 * COIN;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inline bool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MoneyRange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(const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CAmount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{ return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&gt;= 0 &amp;&amp;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MAX_MONEY); }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01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높은 난이도</a:t>
            </a:r>
            <a:r>
              <a:rPr lang="en-US" altLang="ko-KR" dirty="0"/>
              <a:t>(10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을 적용하여 불규칙한 블록타입 발생</a:t>
            </a:r>
            <a:endParaRPr lang="en-US" altLang="ko-KR" dirty="0"/>
          </a:p>
          <a:p>
            <a:r>
              <a:rPr lang="ko-KR" altLang="en-US" dirty="0"/>
              <a:t>분산 환경에서는 장점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407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https://xilinx.github.io/blockchainacceleration/kernel_design.html#dag-gen-kernel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60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i="1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4511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threads/1/#01484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9%84%EC%9E%94%ED%8B%B0%EC%9B%80%20%EC%9E%A5%EA%B5%B0%20%EB%AC%B8%EC%A0%9C" TargetMode="External"/><Relationship Id="rId5" Type="http://schemas.openxmlformats.org/officeDocument/2006/relationships/hyperlink" Target="https://ko.wikipedia.org/wiki/%EB%B9%84%EC%9E%94%ED%8B%B0%EC%9B%80_%EC%9E%A5%EC%95%A0_%ED%97%88%EC%9A%A9" TargetMode="External"/><Relationship Id="rId4" Type="http://schemas.openxmlformats.org/officeDocument/2006/relationships/hyperlink" Target="https://dl.acm.org/doi/10.1145/357172.357176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master/src/primitives/block.h#L20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tcoin/bitcoin/blob/master/src/primitives/block.cpp#L11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master/src/pow.cpp#L74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tcoin/bitcoin/blob/master/src/arith_uint256.cpp#L198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BIP_0034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bitcoin.it/wiki/BIP_0065" TargetMode="External"/><Relationship Id="rId4" Type="http://schemas.openxmlformats.org/officeDocument/2006/relationships/hyperlink" Target="https://en.bitcoin.it/wiki/BIP_006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bitcoinity.org/bitcoin/block_time/5y?r=day&amp;t=l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taeyonghwang.github.io/ethereum/uncle-reward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bridge.avax.network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Blockchain?!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블록체인은 어떻게 동작하는가</a:t>
            </a:r>
            <a:r>
              <a:rPr lang="en-US" altLang="ko-KR" dirty="0"/>
              <a:t>? (feat. </a:t>
            </a:r>
            <a:r>
              <a:rPr lang="ko-KR" altLang="en-US" dirty="0" err="1"/>
              <a:t>비트코인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이더리움이</a:t>
            </a:r>
            <a:r>
              <a:rPr lang="ko-KR" altLang="en-US" dirty="0"/>
              <a:t> 제공하려는 것은 </a:t>
            </a:r>
            <a:r>
              <a:rPr lang="ko-KR" altLang="en-US" dirty="0">
                <a:solidFill>
                  <a:srgbClr val="DBAC7D"/>
                </a:solidFill>
              </a:rPr>
              <a:t>완벽한 </a:t>
            </a:r>
            <a:r>
              <a:rPr lang="ko-KR" altLang="en-US" dirty="0" err="1">
                <a:solidFill>
                  <a:srgbClr val="00C8EB"/>
                </a:solidFill>
              </a:rPr>
              <a:t>튜링완전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turing</a:t>
            </a:r>
            <a:r>
              <a:rPr lang="en-US" altLang="ko-KR" dirty="0">
                <a:solidFill>
                  <a:srgbClr val="00C8EB"/>
                </a:solidFill>
              </a:rPr>
              <a:t>-complete) </a:t>
            </a:r>
            <a:r>
              <a:rPr lang="ko-KR" altLang="en-US" dirty="0">
                <a:solidFill>
                  <a:srgbClr val="00C8EB"/>
                </a:solidFill>
              </a:rPr>
              <a:t>프로그래밍 언어</a:t>
            </a:r>
            <a:r>
              <a:rPr lang="ko-KR" altLang="en-US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프로그래밍 언어는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bg1"/>
                </a:solidFill>
              </a:rPr>
              <a:t>코딩 된 </a:t>
            </a:r>
            <a:r>
              <a:rPr lang="ko-KR" altLang="en-US" dirty="0">
                <a:solidFill>
                  <a:srgbClr val="DBAC7D"/>
                </a:solidFill>
              </a:rPr>
              <a:t>규칙에 따라 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어떤 </a:t>
            </a:r>
            <a:r>
              <a:rPr lang="ko-KR" altLang="en-US" dirty="0">
                <a:solidFill>
                  <a:srgbClr val="00C8EB"/>
                </a:solidFill>
              </a:rPr>
              <a:t>상태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를 다르게 </a:t>
            </a:r>
            <a:r>
              <a:rPr lang="ko-KR" altLang="en-US" dirty="0">
                <a:solidFill>
                  <a:srgbClr val="00C8EB"/>
                </a:solidFill>
              </a:rPr>
              <a:t>변환</a:t>
            </a:r>
            <a:r>
              <a:rPr lang="ko-KR" altLang="en-US" dirty="0">
                <a:solidFill>
                  <a:srgbClr val="DBAC7D"/>
                </a:solidFill>
              </a:rPr>
              <a:t>시키는 기능</a:t>
            </a:r>
            <a:r>
              <a:rPr lang="en-US" altLang="ko-KR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dirty="0">
                <a:solidFill>
                  <a:srgbClr val="DBAC7D"/>
                </a:solidFill>
              </a:rPr>
              <a:t>이 포함된 </a:t>
            </a:r>
            <a:r>
              <a:rPr lang="en-US" altLang="ko-KR" dirty="0">
                <a:solidFill>
                  <a:srgbClr val="DBAC7D"/>
                </a:solidFill>
              </a:rPr>
              <a:t>"</a:t>
            </a:r>
            <a:r>
              <a:rPr lang="ko-KR" altLang="en-US" dirty="0">
                <a:solidFill>
                  <a:srgbClr val="00C8EB"/>
                </a:solidFill>
              </a:rPr>
              <a:t>계약</a:t>
            </a:r>
            <a:r>
              <a:rPr lang="en-US" altLang="ko-KR" dirty="0">
                <a:solidFill>
                  <a:srgbClr val="DBAC7D"/>
                </a:solidFill>
              </a:rPr>
              <a:t>(contracts)"</a:t>
            </a:r>
            <a:r>
              <a:rPr lang="ko-KR" altLang="en-US" dirty="0">
                <a:solidFill>
                  <a:srgbClr val="DBAC7D"/>
                </a:solidFill>
              </a:rPr>
              <a:t>을 유저들이 </a:t>
            </a:r>
            <a:r>
              <a:rPr lang="ko-KR" altLang="en-US" dirty="0">
                <a:solidFill>
                  <a:srgbClr val="00C8EB"/>
                </a:solidFill>
              </a:rPr>
              <a:t>작성</a:t>
            </a:r>
            <a:r>
              <a:rPr lang="ko-KR" altLang="en-US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dirty="0"/>
              <a:t>. …</a:t>
            </a:r>
          </a:p>
          <a:p>
            <a:pPr indent="0">
              <a:buNone/>
            </a:pPr>
            <a:r>
              <a:rPr lang="en-US" altLang="ko-KR" dirty="0"/>
              <a:t>What Ethereum intends to </a:t>
            </a:r>
            <a:r>
              <a:rPr lang="en-US" altLang="ko-KR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dirty="0"/>
              <a:t> that can be used to </a:t>
            </a:r>
            <a:r>
              <a:rPr lang="en-US" altLang="ko-KR" dirty="0">
                <a:solidFill>
                  <a:srgbClr val="00C8EB"/>
                </a:solidFill>
              </a:rPr>
              <a:t>create</a:t>
            </a:r>
            <a:r>
              <a:rPr lang="en-US" altLang="ko-KR" dirty="0">
                <a:solidFill>
                  <a:srgbClr val="DBAC7D"/>
                </a:solidFill>
              </a:rPr>
              <a:t> "</a:t>
            </a:r>
            <a:r>
              <a:rPr lang="en-US" altLang="ko-KR" dirty="0">
                <a:solidFill>
                  <a:srgbClr val="00C8EB"/>
                </a:solidFill>
              </a:rPr>
              <a:t>contracts</a:t>
            </a:r>
            <a:r>
              <a:rPr lang="en-US" altLang="ko-KR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dirty="0">
                <a:solidFill>
                  <a:srgbClr val="00C8EB"/>
                </a:solidFill>
              </a:rPr>
              <a:t>state transition</a:t>
            </a:r>
            <a:r>
              <a:rPr lang="en-US" altLang="ko-KR" dirty="0">
                <a:solidFill>
                  <a:srgbClr val="DBAC7D"/>
                </a:solidFill>
              </a:rPr>
              <a:t> functions</a:t>
            </a:r>
            <a:r>
              <a:rPr lang="en-US" altLang="ko-KR" dirty="0"/>
              <a:t>, allowing users to create any of the systems described above, as well as many others that we have not yet imagined, simply by writing up the logic in a few lines of code. …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sz="2000" b="1" dirty="0"/>
              <a:t>Conclusion</a:t>
            </a:r>
          </a:p>
          <a:p>
            <a:pPr indent="0">
              <a:buNone/>
            </a:pPr>
            <a:r>
              <a:rPr lang="ko-KR" altLang="en-US" dirty="0"/>
              <a:t>이더리움 프로토콜은 이러한 어플리케이션들을 직접적으로 제공하는 것이 아니라</a:t>
            </a:r>
            <a:r>
              <a:rPr lang="en-US" altLang="ko-KR" dirty="0"/>
              <a:t>, </a:t>
            </a:r>
            <a:r>
              <a:rPr lang="ko-KR" altLang="en-US" dirty="0" err="1"/>
              <a:t>튜링완전언어</a:t>
            </a:r>
            <a:r>
              <a:rPr lang="en-US" altLang="ko-KR" dirty="0"/>
              <a:t>(Turing-complete programming language)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DBAC7D"/>
                </a:solidFill>
              </a:rPr>
              <a:t>이론적으로 거의 </a:t>
            </a:r>
            <a:r>
              <a:rPr lang="ko-KR" altLang="en-US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altLang="ko-KR" sz="1600" dirty="0"/>
              <a:t>…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The Ethereum protocol would not "support" any of the applications directly, but the existence of a Turing-complete programming language means that </a:t>
            </a:r>
            <a:r>
              <a:rPr lang="en-US" altLang="ko-KR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dirty="0"/>
              <a:t>. 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</a:p>
          <a:p>
            <a:pPr lvl="1"/>
            <a:r>
              <a:rPr lang="en-US" altLang="ko-KR" dirty="0"/>
              <a:t>Ethereum Runtime Environment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 </a:t>
            </a:r>
            <a:r>
              <a:rPr lang="en-US" altLang="ko-KR" dirty="0"/>
              <a:t>[ EVM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EVM</a:t>
            </a:r>
            <a:r>
              <a:rPr lang="ko-KR" altLang="en-US" dirty="0"/>
              <a:t> 에서 동작하는 </a:t>
            </a:r>
            <a:r>
              <a:rPr lang="en-US" altLang="ko-KR" dirty="0"/>
              <a:t>bytecode </a:t>
            </a:r>
            <a:r>
              <a:rPr lang="ko-KR" altLang="en-US" dirty="0"/>
              <a:t>작성 프로그래밍 언어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2286905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858272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68072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2286905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68606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https://wikidocs.net/14511</a:t>
            </a:r>
            <a:endParaRPr lang="en-US" altLang="ko-KR" dirty="0"/>
          </a:p>
          <a:p>
            <a:pPr lvl="1"/>
            <a:r>
              <a:rPr lang="ko-KR" altLang="en-US" dirty="0"/>
              <a:t>트랜잭션은 서명 된 트랜잭션의 총 바이트 크기를 기준으로 수수료를 지불합니다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 err="1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 err="1"/>
              <a:t>이더리움</a:t>
            </a:r>
            <a:r>
              <a:rPr lang="ko-KR" altLang="en-US" dirty="0"/>
              <a:t>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</a:t>
            </a:r>
            <a:r>
              <a:rPr lang="ko-KR" altLang="en-US" dirty="0" err="1"/>
              <a:t>이더리움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66635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A52B7-0BED-4FC4-8F81-B657642A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F5C65C-51F9-4FBB-8143-41EAAC35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Cypherpunk</a:t>
            </a:r>
            <a:r>
              <a:rPr lang="en-US" altLang="ko-KR" dirty="0"/>
              <a:t> </a:t>
            </a:r>
            <a:r>
              <a:rPr lang="ko-KR" altLang="en-US" dirty="0"/>
              <a:t>선언문</a:t>
            </a:r>
          </a:p>
        </p:txBody>
      </p:sp>
    </p:spTree>
    <p:extLst>
      <p:ext uri="{BB962C8B-B14F-4D97-AF65-F5344CB8AC3E}">
        <p14:creationId xmlns:p14="http://schemas.microsoft.com/office/powerpoint/2010/main" val="391675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 err="1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57E245-EDA7-41E4-926A-D47BDB75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41021"/>
          </a:xfrm>
        </p:spPr>
        <p:txBody>
          <a:bodyPr/>
          <a:lstStyle/>
          <a:p>
            <a:pPr indent="0" algn="ctr">
              <a:buNone/>
            </a:pPr>
            <a:r>
              <a:rPr lang="ko-KR" altLang="en-US" dirty="0" err="1"/>
              <a:t>사이퍼</a:t>
            </a:r>
            <a:r>
              <a:rPr lang="ko-KR" altLang="en-US" dirty="0"/>
              <a:t> 펑크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2BBC9-58C1-4009-BFEA-B16D08F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8B3FC2-B896-4C00-8713-43518BE8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3150936"/>
            <a:ext cx="4632444" cy="3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5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9539"/>
              </p:ext>
            </p:extLst>
          </p:nvPr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77" grpId="0" animBg="1"/>
      <p:bldP spid="182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0E218-7B25-4C1C-BAE4-BEF8DD9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D20A5A-38F0-4005-AA02-ABB19FE1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트리와 라이트 노드</a:t>
            </a:r>
          </a:p>
        </p:txBody>
      </p:sp>
    </p:spTree>
    <p:extLst>
      <p:ext uri="{BB962C8B-B14F-4D97-AF65-F5344CB8AC3E}">
        <p14:creationId xmlns:p14="http://schemas.microsoft.com/office/powerpoint/2010/main" val="38659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난이도 </a:t>
            </a:r>
            <a:r>
              <a:rPr lang="en-US" altLang="ko-KR" dirty="0"/>
              <a:t>(Difficulty) : </a:t>
            </a:r>
            <a:r>
              <a:rPr lang="ko-KR" altLang="en-US" dirty="0"/>
              <a:t>퍼즐 난이도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7241" cy="1831794"/>
            <a:chOff x="3648510" y="2977940"/>
            <a:chExt cx="4507241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95880" y="2977940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6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6" y="3501160"/>
              <a:ext cx="1173034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32421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12474" y="3206676"/>
            <a:ext cx="141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89c3…a88c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5136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18729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31F6B-7702-4EC7-81A8-BD55F8DFC6D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FC10F-985A-497F-B019-99714F902CE1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3C6517-7A5B-41B2-A0FE-D004C3CFA928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55074-B58C-4EF7-A796-5594064F6916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1D1AEC-3425-41D1-9DE2-C8190B5E0E68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792F1-DEC8-4CA3-9C2E-52601C9436BC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7563668-5DA4-4086-8105-2AFC5CE2A3A9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254CF46-5F3A-4743-835C-0692DE87E75A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E8D497-2D1B-4357-AF20-2E0C32058038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E7D4E53-D1F7-4979-BC22-6EAA1DB8F81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61105B-8A84-41C5-9E2B-1AF1D81F629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0F26-B127-4CC5-9A5D-18240BF5CAE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C991F1-D85A-4D78-BCB6-E3657CC1A750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3A37D-F1BE-47FC-AC94-DB2D58CFC25C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6F486F-2D43-4385-8BBD-C34DDEA7CF92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8070BC-928C-4898-9AAB-881E552820D7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BBE8213-DF89-4C2B-A1A7-D0A464A99163}"/>
                </a:ext>
              </a:extLst>
            </p:cNvPr>
            <p:cNvCxnSpPr>
              <a:cxnSpLocks/>
              <a:stCxn id="43" idx="0"/>
              <a:endCxn id="48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0D5C65-DBCE-44D0-B160-B251BBE98719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AEAB098-7B25-4201-981D-9F3DE9741040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1C27ECA-6F39-4CCB-AE22-6FAAA2E27374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1540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3498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712344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1655" y="3927760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42435" y="3182302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DA5B00-EF5F-482F-9F96-BB3BC36569BE}"/>
              </a:ext>
            </a:extLst>
          </p:cNvPr>
          <p:cNvSpPr txBox="1"/>
          <p:nvPr/>
        </p:nvSpPr>
        <p:spPr>
          <a:xfrm>
            <a:off x="6920439" y="3188891"/>
            <a:ext cx="1226035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7241BF-404D-478F-B18F-AF12228A3B35}"/>
              </a:ext>
            </a:extLst>
          </p:cNvPr>
          <p:cNvSpPr txBox="1"/>
          <p:nvPr/>
        </p:nvSpPr>
        <p:spPr>
          <a:xfrm>
            <a:off x="7030391" y="3800176"/>
            <a:ext cx="108042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a3ea…35c2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2" grpId="0"/>
      <p:bldP spid="55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226774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226774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226773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1699877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1699876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527060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060778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594496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473265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006983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603410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484582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696502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2736197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2903710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2903710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2903710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182971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350485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350485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350485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235310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4703114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403042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7923097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7923097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7923096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396200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396199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7919952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393055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158246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653721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225231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392744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392744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392744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672005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0839519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0839519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0839519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392744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0839519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333246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27D75-5E9E-427C-B9C4-139B225B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814C8-C764-4B4B-BFC5-0014B0A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블록헤더</a:t>
            </a:r>
            <a:r>
              <a:rPr lang="en-US" altLang="ko-KR" dirty="0"/>
              <a:t>, </a:t>
            </a:r>
            <a:r>
              <a:rPr lang="ko-KR" altLang="en-US" dirty="0"/>
              <a:t>이더리움 </a:t>
            </a:r>
            <a:r>
              <a:rPr lang="ko-KR" altLang="en-US" dirty="0" err="1"/>
              <a:t>블록헤더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9B8012-44E6-467E-AB1F-A4D1FBA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5363"/>
            <a:ext cx="6677973" cy="29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9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가치 합치기와 나누기</a:t>
            </a:r>
            <a:endParaRPr lang="en-US" altLang="ko-KR" dirty="0"/>
          </a:p>
          <a:p>
            <a:pPr indent="0">
              <a:buNone/>
            </a:pPr>
            <a:r>
              <a:rPr lang="ko-KR" altLang="en-US" sz="1600" dirty="0"/>
              <a:t>화폐를 독립적으로 다루는 것은 가능하더라도</a:t>
            </a:r>
            <a:r>
              <a:rPr lang="en-US" altLang="ko-KR" sz="1600" dirty="0"/>
              <a:t>, </a:t>
            </a:r>
            <a:r>
              <a:rPr lang="ko-KR" altLang="en-US" sz="1600" dirty="0"/>
              <a:t>송금에 모든 푼돈</a:t>
            </a:r>
            <a:r>
              <a:rPr lang="en-US" altLang="ko-KR" sz="1600" dirty="0"/>
              <a:t>(every cent)</a:t>
            </a:r>
            <a:r>
              <a:rPr lang="ko-KR" altLang="en-US" sz="1600" dirty="0"/>
              <a:t>을 별도 거래로 만드는 건 무리한 일이다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DBAC7D"/>
                </a:solidFill>
              </a:rPr>
              <a:t>가치를 나누고 합칠 수 있도록</a:t>
            </a:r>
            <a:r>
              <a:rPr lang="en-US" altLang="ko-KR" sz="1600" dirty="0">
                <a:solidFill>
                  <a:srgbClr val="DBAC7D"/>
                </a:solidFill>
              </a:rPr>
              <a:t>, </a:t>
            </a:r>
            <a:r>
              <a:rPr lang="ko-KR" altLang="en-US" sz="1600" dirty="0">
                <a:solidFill>
                  <a:srgbClr val="00C8EB"/>
                </a:solidFill>
              </a:rPr>
              <a:t>거래는 복수의 입출금을 포함한다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일반적으로 입금은 더 큰 먼젓번 거래의 단수 입금 또는 더 작은 양을 결합한 복수 입금이며</a:t>
            </a:r>
            <a:r>
              <a:rPr lang="en-US" altLang="ko-KR" sz="1600" dirty="0"/>
              <a:t>, </a:t>
            </a:r>
            <a:r>
              <a:rPr lang="ko-KR" altLang="en-US" sz="1600" dirty="0"/>
              <a:t>출금은 지불용 출금 하나와 만일 있다면 송금인 </a:t>
            </a:r>
            <a:r>
              <a:rPr lang="en-US" altLang="ko-KR" sz="1600" dirty="0"/>
              <a:t>(sender)</a:t>
            </a:r>
            <a:r>
              <a:rPr lang="ko-KR" altLang="en-US" sz="1600" dirty="0"/>
              <a:t>에게 돌려줄 거스름돈 출금 하나</a:t>
            </a:r>
            <a:r>
              <a:rPr lang="en-US" altLang="ko-KR" sz="1600" dirty="0"/>
              <a:t>, </a:t>
            </a:r>
            <a:r>
              <a:rPr lang="ko-KR" altLang="en-US" sz="1600" dirty="0"/>
              <a:t>이렇게 많아야 둘이다</a:t>
            </a:r>
            <a:r>
              <a:rPr lang="en-US" altLang="ko-KR" sz="1600" dirty="0"/>
              <a:t>. </a:t>
            </a:r>
          </a:p>
          <a:p>
            <a:pPr indent="0">
              <a:buNone/>
            </a:pPr>
            <a:r>
              <a:rPr lang="ko-KR" altLang="en-US" sz="1600" dirty="0"/>
              <a:t>펼친 부채꼴</a:t>
            </a:r>
            <a:r>
              <a:rPr lang="en-US" altLang="ko-KR" sz="1600" dirty="0"/>
              <a:t>(fan-out)</a:t>
            </a:r>
            <a:r>
              <a:rPr lang="ko-KR" altLang="en-US" sz="1600" dirty="0"/>
              <a:t>처럼</a:t>
            </a:r>
            <a:r>
              <a:rPr lang="en-US" altLang="ko-KR" sz="1600" dirty="0"/>
              <a:t>, </a:t>
            </a:r>
            <a:r>
              <a:rPr lang="ko-KR" altLang="en-US" sz="1600" dirty="0"/>
              <a:t>거래가 여러 거래에 의존하고 그 여러 거래가 더 많은 거래에 의존하는 것은 문제가 되지 않는다는 것에 주목해야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완전 독립된</a:t>
            </a:r>
            <a:r>
              <a:rPr lang="en-US" altLang="ko-KR" sz="1600" dirty="0"/>
              <a:t>(standalone) </a:t>
            </a:r>
            <a:r>
              <a:rPr lang="ko-KR" altLang="en-US" sz="1600" dirty="0"/>
              <a:t>거래 내역 사본을 추출해야 할 필요는 전혀 없다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400" dirty="0"/>
          </a:p>
          <a:p>
            <a:pPr indent="0">
              <a:buNone/>
            </a:pPr>
            <a:r>
              <a:rPr lang="en-US" altLang="ko-KR" dirty="0"/>
              <a:t>9. Combining and Splitting Value</a:t>
            </a:r>
          </a:p>
          <a:p>
            <a:pPr indent="0">
              <a:buNone/>
            </a:pPr>
            <a:r>
              <a:rPr lang="en-US" altLang="ko-KR" sz="1600" dirty="0"/>
              <a:t>Although it would be possible to handle coins individually, it would be unwieldy to make a separate transaction for every cent in a transfer. </a:t>
            </a:r>
            <a:r>
              <a:rPr lang="en-US" altLang="ko-KR" sz="1600" dirty="0">
                <a:solidFill>
                  <a:srgbClr val="DBAC7D"/>
                </a:solidFill>
              </a:rPr>
              <a:t>To allow value to be split and combined, </a:t>
            </a:r>
            <a:r>
              <a:rPr lang="en-US" altLang="ko-KR" sz="1600" dirty="0">
                <a:solidFill>
                  <a:srgbClr val="00C8EB"/>
                </a:solidFill>
              </a:rPr>
              <a:t>transactions contain multiple inputs and outputs</a:t>
            </a:r>
            <a:r>
              <a:rPr lang="en-US" altLang="ko-KR" sz="1600" dirty="0">
                <a:solidFill>
                  <a:srgbClr val="DBAC7D"/>
                </a:solidFill>
              </a:rPr>
              <a:t>.</a:t>
            </a:r>
            <a:r>
              <a:rPr lang="en-US" altLang="ko-KR" sz="1600" dirty="0"/>
              <a:t> Normally there will be either a single input from a larger previous transaction or multiple inputs combining smaller amounts, and at most two outputs: one for the payment, and one returning the change, if any, back to the sender.  </a:t>
            </a:r>
          </a:p>
          <a:p>
            <a:pPr indent="0">
              <a:buNone/>
            </a:pPr>
            <a:r>
              <a:rPr lang="en-US" altLang="ko-KR" sz="1600" dirty="0"/>
              <a:t>It should be noted that fan-out, where a transaction depends on several transactions, and those transactions depend on many more, is not a problem here. There is never the need to extract a complete standalone copy of a transaction's history.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D17A35-0CC3-491C-B592-E56070E5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0" t="4098" r="9522" b="3421"/>
          <a:stretch/>
        </p:blipFill>
        <p:spPr>
          <a:xfrm>
            <a:off x="3506481" y="2720914"/>
            <a:ext cx="2589519" cy="1560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048CB1-FB74-4866-A119-6924D7DA1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2" b="2892"/>
          <a:stretch/>
        </p:blipFill>
        <p:spPr>
          <a:xfrm>
            <a:off x="6304538" y="2720914"/>
            <a:ext cx="2707700" cy="15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2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모델과 상태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51215-036B-49E9-A230-3D5826CDFC46}"/>
              </a:ext>
            </a:extLst>
          </p:cNvPr>
          <p:cNvSpPr txBox="1"/>
          <p:nvPr/>
        </p:nvSpPr>
        <p:spPr>
          <a:xfrm>
            <a:off x="2213737" y="664819"/>
            <a:ext cx="1931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UTXO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C4EB-116F-41E5-981D-DFAADE741C3F}"/>
              </a:ext>
            </a:extLst>
          </p:cNvPr>
          <p:cNvSpPr txBox="1"/>
          <p:nvPr/>
        </p:nvSpPr>
        <p:spPr>
          <a:xfrm>
            <a:off x="6659032" y="664712"/>
            <a:ext cx="470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Account-based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26809-86C5-4D56-BC34-69D6660BCAAD}"/>
              </a:ext>
            </a:extLst>
          </p:cNvPr>
          <p:cNvSpPr txBox="1"/>
          <p:nvPr/>
        </p:nvSpPr>
        <p:spPr>
          <a:xfrm>
            <a:off x="1270591" y="1512633"/>
            <a:ext cx="38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(Unspent Transaction Output)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E00849C-4D5A-4726-B13B-9AC3F65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5" y="2133816"/>
            <a:ext cx="5861576" cy="4571783"/>
          </a:xfrm>
        </p:spPr>
        <p:txBody>
          <a:bodyPr>
            <a:normAutofit/>
          </a:bodyPr>
          <a:lstStyle/>
          <a:p>
            <a:r>
              <a:rPr lang="ko-KR" altLang="en-US" dirty="0"/>
              <a:t>미사용 거래 출력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(Distributed Ledger)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모든 블록의 트랜잭션 조회 필요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lvl="1"/>
            <a:r>
              <a:rPr lang="ko-KR" altLang="en-US" dirty="0"/>
              <a:t>잔액</a:t>
            </a:r>
            <a:r>
              <a:rPr lang="en-US" altLang="ko-KR" dirty="0"/>
              <a:t> = UTXO</a:t>
            </a:r>
            <a:r>
              <a:rPr lang="ko-KR" altLang="en-US" dirty="0"/>
              <a:t>의 합</a:t>
            </a:r>
            <a:r>
              <a:rPr lang="en-US" altLang="ko-KR" dirty="0"/>
              <a:t>,  A</a:t>
            </a:r>
            <a:r>
              <a:rPr lang="ko-KR" altLang="en-US" dirty="0"/>
              <a:t>의 잔액 </a:t>
            </a:r>
            <a:r>
              <a:rPr lang="en-US" altLang="ko-KR" dirty="0"/>
              <a:t>: 2 + 3 = 5 BTC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867B36A-7EE4-4315-893B-17206D4CBCD7}"/>
              </a:ext>
            </a:extLst>
          </p:cNvPr>
          <p:cNvSpPr txBox="1">
            <a:spLocks/>
          </p:cNvSpPr>
          <p:nvPr/>
        </p:nvSpPr>
        <p:spPr>
          <a:xfrm>
            <a:off x="6103572" y="2133817"/>
            <a:ext cx="5861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계정 기반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+ World State</a:t>
            </a:r>
            <a:r>
              <a:rPr lang="ko-KR" altLang="en-US" dirty="0"/>
              <a:t> </a:t>
            </a:r>
            <a:r>
              <a:rPr lang="en-US" altLang="ko-KR" dirty="0"/>
              <a:t>(Distributed State Machine)</a:t>
            </a:r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 정보</a:t>
            </a:r>
            <a:endParaRPr lang="en-US" altLang="ko-KR" dirty="0"/>
          </a:p>
          <a:p>
            <a:pPr lvl="1"/>
            <a:r>
              <a:rPr lang="en-US" altLang="ko-KR" dirty="0"/>
              <a:t>World State : </a:t>
            </a:r>
            <a:r>
              <a:rPr lang="ko-KR" altLang="en-US" dirty="0"/>
              <a:t>계정 상태 목록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계정 상태의 잔액 조회</a:t>
            </a:r>
            <a:r>
              <a:rPr lang="en-US" altLang="ko-KR" dirty="0"/>
              <a:t>)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4F86B6C0-5267-4D40-AC50-0DB557B0A1B1}"/>
              </a:ext>
            </a:extLst>
          </p:cNvPr>
          <p:cNvSpPr>
            <a:spLocks noChangeAspect="1"/>
          </p:cNvSpPr>
          <p:nvPr/>
        </p:nvSpPr>
        <p:spPr>
          <a:xfrm>
            <a:off x="9091751" y="5399021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E3DA7-03FD-4BC9-A4F3-71FB711B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9087987" y="4945792"/>
            <a:ext cx="234164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74EE6-4A2B-4DF7-BE48-D11D63A8CB67}"/>
              </a:ext>
            </a:extLst>
          </p:cNvPr>
          <p:cNvSpPr txBox="1"/>
          <p:nvPr/>
        </p:nvSpPr>
        <p:spPr>
          <a:xfrm>
            <a:off x="6435525" y="4039328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F505AE40-255F-4678-9D33-7D9E3E0D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41062"/>
              </p:ext>
            </p:extLst>
          </p:nvPr>
        </p:nvGraphicFramePr>
        <p:xfrm>
          <a:off x="6703838" y="4491953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pic>
        <p:nvPicPr>
          <p:cNvPr id="16" name="그래픽 15">
            <a:extLst>
              <a:ext uri="{FF2B5EF4-FFF2-40B4-BE49-F238E27FC236}">
                <a16:creationId xmlns:a16="http://schemas.microsoft.com/office/drawing/2014/main" id="{1792C31B-932D-4667-8D1A-92FD440A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751" y="5838010"/>
            <a:ext cx="231188" cy="288000"/>
          </a:xfrm>
          <a:prstGeom prst="rect">
            <a:avLst/>
          </a:prstGeom>
        </p:spPr>
      </p:pic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DA61C18-4A60-4742-9D45-B52D7D93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87463"/>
              </p:ext>
            </p:extLst>
          </p:nvPr>
        </p:nvGraphicFramePr>
        <p:xfrm>
          <a:off x="9007490" y="4491953"/>
          <a:ext cx="2920985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985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>
                          <a:solidFill>
                            <a:srgbClr val="00C8EB"/>
                          </a:solidFill>
                        </a:rPr>
                        <a:t>5 ETH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B7B985-E5EF-4BAE-A586-B5E01DC17630}"/>
              </a:ext>
            </a:extLst>
          </p:cNvPr>
          <p:cNvCxnSpPr>
            <a:cxnSpLocks/>
          </p:cNvCxnSpPr>
          <p:nvPr/>
        </p:nvCxnSpPr>
        <p:spPr>
          <a:xfrm>
            <a:off x="8404011" y="4702501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4866A-83CE-464D-B850-15411409D5C6}"/>
              </a:ext>
            </a:extLst>
          </p:cNvPr>
          <p:cNvCxnSpPr>
            <a:cxnSpLocks/>
          </p:cNvCxnSpPr>
          <p:nvPr/>
        </p:nvCxnSpPr>
        <p:spPr>
          <a:xfrm>
            <a:off x="8421878" y="5134549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AB6BC9-C966-4DBE-BFEF-F7CACE6396E8}"/>
              </a:ext>
            </a:extLst>
          </p:cNvPr>
          <p:cNvCxnSpPr>
            <a:cxnSpLocks/>
          </p:cNvCxnSpPr>
          <p:nvPr/>
        </p:nvCxnSpPr>
        <p:spPr>
          <a:xfrm>
            <a:off x="8421878" y="5566597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06DBFB-213C-43AA-9739-387FAE2D8903}"/>
              </a:ext>
            </a:extLst>
          </p:cNvPr>
          <p:cNvCxnSpPr>
            <a:cxnSpLocks/>
          </p:cNvCxnSpPr>
          <p:nvPr/>
        </p:nvCxnSpPr>
        <p:spPr>
          <a:xfrm>
            <a:off x="8404011" y="5998645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5E47E62-E588-49D8-9185-B6F1DA14F5BB}"/>
              </a:ext>
            </a:extLst>
          </p:cNvPr>
          <p:cNvGrpSpPr/>
          <p:nvPr/>
        </p:nvGrpSpPr>
        <p:grpSpPr>
          <a:xfrm>
            <a:off x="350945" y="3334952"/>
            <a:ext cx="5118814" cy="1799598"/>
            <a:chOff x="357510" y="3266202"/>
            <a:chExt cx="5118814" cy="17995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D121BE-8E07-49AD-B649-184561BC39EC}"/>
                </a:ext>
              </a:extLst>
            </p:cNvPr>
            <p:cNvSpPr txBox="1"/>
            <p:nvPr/>
          </p:nvSpPr>
          <p:spPr>
            <a:xfrm>
              <a:off x="540251" y="3266202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C6089F-69EC-4DD4-99BF-009D251F2312}"/>
                </a:ext>
              </a:extLst>
            </p:cNvPr>
            <p:cNvSpPr/>
            <p:nvPr/>
          </p:nvSpPr>
          <p:spPr>
            <a:xfrm>
              <a:off x="540251" y="3614754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3867D6-6EBD-4D3B-86A9-6BF65B829518}"/>
                </a:ext>
              </a:extLst>
            </p:cNvPr>
            <p:cNvSpPr/>
            <p:nvPr/>
          </p:nvSpPr>
          <p:spPr>
            <a:xfrm>
              <a:off x="654994" y="3706049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rgbClr val="00C8EB"/>
                  </a:solidFill>
                </a:rPr>
                <a:t>Z ➡ A : 2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93D7CE-DE92-442D-9B6A-909DBBB5136C}"/>
                </a:ext>
              </a:extLst>
            </p:cNvPr>
            <p:cNvSpPr/>
            <p:nvPr/>
          </p:nvSpPr>
          <p:spPr>
            <a:xfrm>
              <a:off x="654887" y="429875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F9D903B-70CD-4B0D-8BE3-EB9DB8BB6BFA}"/>
                </a:ext>
              </a:extLst>
            </p:cNvPr>
            <p:cNvSpPr/>
            <p:nvPr/>
          </p:nvSpPr>
          <p:spPr>
            <a:xfrm>
              <a:off x="661869" y="4657026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23E1F-69C1-490C-900B-83C55BF8A8BE}"/>
                </a:ext>
              </a:extLst>
            </p:cNvPr>
            <p:cNvSpPr txBox="1"/>
            <p:nvPr/>
          </p:nvSpPr>
          <p:spPr>
            <a:xfrm>
              <a:off x="3858415" y="3280055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4CB3EC-3033-4A1A-BB48-A2F9A1FBD2E5}"/>
                </a:ext>
              </a:extLst>
            </p:cNvPr>
            <p:cNvSpPr/>
            <p:nvPr/>
          </p:nvSpPr>
          <p:spPr>
            <a:xfrm>
              <a:off x="3858415" y="3614753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FD69FAD-B019-4D6E-B596-DD5ED273362A}"/>
                </a:ext>
              </a:extLst>
            </p:cNvPr>
            <p:cNvSpPr/>
            <p:nvPr/>
          </p:nvSpPr>
          <p:spPr>
            <a:xfrm>
              <a:off x="3973158" y="3706048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</a:t>
              </a:r>
              <a:r>
                <a:rPr lang="en-US" altLang="ko-KR" sz="1200" dirty="0">
                  <a:solidFill>
                    <a:srgbClr val="00C8EB"/>
                  </a:solidFill>
                </a:rPr>
                <a:t>Y ➡ A : 3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8CC138-28A9-4141-A37D-C869E6A9D39F}"/>
                </a:ext>
              </a:extLst>
            </p:cNvPr>
            <p:cNvSpPr/>
            <p:nvPr/>
          </p:nvSpPr>
          <p:spPr>
            <a:xfrm>
              <a:off x="3973051" y="429875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5C5B9B-1134-430C-ADFB-AF7CEAA6821C}"/>
                </a:ext>
              </a:extLst>
            </p:cNvPr>
            <p:cNvSpPr/>
            <p:nvPr/>
          </p:nvSpPr>
          <p:spPr>
            <a:xfrm>
              <a:off x="3980033" y="4657025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C8676D-7FB9-4C79-BA9F-D72C1BB25ECB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 flipV="1">
              <a:off x="2158160" y="4340276"/>
              <a:ext cx="1700255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6A493CA-BA5D-44A1-A4B7-469F41E8094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57510" y="4340277"/>
              <a:ext cx="18274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103783-90BD-4BA2-8F75-BD7BB0D167B5}"/>
              </a:ext>
            </a:extLst>
          </p:cNvPr>
          <p:cNvCxnSpPr>
            <a:cxnSpLocks/>
          </p:cNvCxnSpPr>
          <p:nvPr/>
        </p:nvCxnSpPr>
        <p:spPr>
          <a:xfrm>
            <a:off x="1958272" y="4144683"/>
            <a:ext cx="1312729" cy="1318449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C2F7C01-0DC1-4918-8B41-C04756BB8D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5272" y="4150964"/>
            <a:ext cx="500618" cy="1318594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200622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200622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rgbClr val="00C8EB"/>
                </a:solidFill>
              </a:rPr>
              <a:t>  </a:t>
            </a:r>
            <a:r>
              <a:rPr lang="pt-BR" altLang="ko-KR" sz="1500" dirty="0">
                <a:solidFill>
                  <a:srgbClr val="00C8EB"/>
                </a:solidFill>
              </a:rPr>
              <a:t>0: A ➡ B : 4BTC</a:t>
            </a:r>
            <a:br>
              <a:rPr lang="pt-BR" altLang="ko-KR" sz="1500" dirty="0">
                <a:solidFill>
                  <a:srgbClr val="00C8EB"/>
                </a:solidFill>
              </a:rPr>
            </a:br>
            <a:r>
              <a:rPr lang="pt-BR" altLang="ko-KR" sz="1500" dirty="0">
                <a:solidFill>
                  <a:srgbClr val="00C8EB"/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664156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08496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200623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660926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084960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200623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1678554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1675004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101138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25191" y="4348421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28655" y="4717079"/>
            <a:ext cx="3927763" cy="11781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6811"/>
              </p:ext>
            </p:extLst>
          </p:nvPr>
        </p:nvGraphicFramePr>
        <p:xfrm>
          <a:off x="4300467" y="4872311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330486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325336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667853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084961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2970962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2956431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1676915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89372" y="4013033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8050142" y="5197280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3974705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10114708" y="70392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236450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221807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210706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208155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43750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8058026" y="5422850"/>
            <a:ext cx="3603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3597529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3595986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C37215-36E1-4E5F-8277-19AA06A6A273}"/>
              </a:ext>
            </a:extLst>
          </p:cNvPr>
          <p:cNvSpPr txBox="1"/>
          <p:nvPr/>
        </p:nvSpPr>
        <p:spPr>
          <a:xfrm>
            <a:off x="1876331" y="6210046"/>
            <a:ext cx="844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기존 것을 무효화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하고 새 것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 (unspent)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0" grpId="0" animBg="1"/>
      <p:bldP spid="21" grpId="0"/>
      <p:bldP spid="22" grpId="0"/>
      <p:bldP spid="23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FEA98-0C7B-450C-81B5-84C9A90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FC0BFC-939C-4FFD-A41E-390022C82591}"/>
              </a:ext>
            </a:extLst>
          </p:cNvPr>
          <p:cNvGrpSpPr/>
          <p:nvPr/>
        </p:nvGrpSpPr>
        <p:grpSpPr>
          <a:xfrm>
            <a:off x="661164" y="3328737"/>
            <a:ext cx="3599109" cy="2538664"/>
            <a:chOff x="508764" y="3176337"/>
            <a:chExt cx="3599109" cy="25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5377A-2A9B-4065-9AFC-795F19A4AE58}"/>
                </a:ext>
              </a:extLst>
            </p:cNvPr>
            <p:cNvSpPr txBox="1"/>
            <p:nvPr/>
          </p:nvSpPr>
          <p:spPr>
            <a:xfrm>
              <a:off x="508764" y="3176338"/>
              <a:ext cx="86177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5B953A-6051-4213-B2F4-E407A030E711}"/>
                </a:ext>
              </a:extLst>
            </p:cNvPr>
            <p:cNvSpPr/>
            <p:nvPr/>
          </p:nvSpPr>
          <p:spPr>
            <a:xfrm>
              <a:off x="508764" y="3545671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61A6E-591B-448F-B289-8D7995C78905}"/>
                </a:ext>
              </a:extLst>
            </p:cNvPr>
            <p:cNvSpPr/>
            <p:nvPr/>
          </p:nvSpPr>
          <p:spPr>
            <a:xfrm>
              <a:off x="630382" y="3636966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D681-DEB7-48C1-9D9B-CDF66216DB3E}"/>
                </a:ext>
              </a:extLst>
            </p:cNvPr>
            <p:cNvSpPr txBox="1"/>
            <p:nvPr/>
          </p:nvSpPr>
          <p:spPr>
            <a:xfrm>
              <a:off x="630382" y="3643750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57F6-13A6-400A-A12A-B133B24D1069}"/>
                </a:ext>
              </a:extLst>
            </p:cNvPr>
            <p:cNvSpPr/>
            <p:nvPr/>
          </p:nvSpPr>
          <p:spPr>
            <a:xfrm>
              <a:off x="616525" y="4944690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B87C3F-1AC0-4472-A3A6-0496668A65A1}"/>
                </a:ext>
              </a:extLst>
            </p:cNvPr>
            <p:cNvSpPr/>
            <p:nvPr/>
          </p:nvSpPr>
          <p:spPr>
            <a:xfrm>
              <a:off x="630382" y="530296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9CDE34-C050-4B23-A6B8-C54B5D219957}"/>
                </a:ext>
              </a:extLst>
            </p:cNvPr>
            <p:cNvSpPr txBox="1"/>
            <p:nvPr/>
          </p:nvSpPr>
          <p:spPr>
            <a:xfrm>
              <a:off x="2489964" y="3176337"/>
              <a:ext cx="115031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101BCE-5F01-4EDF-B779-41891000435C}"/>
                </a:ext>
              </a:extLst>
            </p:cNvPr>
            <p:cNvSpPr/>
            <p:nvPr/>
          </p:nvSpPr>
          <p:spPr>
            <a:xfrm>
              <a:off x="2489964" y="3545670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37F960-1DAE-46C4-A87A-9E4DFECB24B7}"/>
                </a:ext>
              </a:extLst>
            </p:cNvPr>
            <p:cNvSpPr/>
            <p:nvPr/>
          </p:nvSpPr>
          <p:spPr>
            <a:xfrm>
              <a:off x="2611582" y="3636965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E0222-FDED-4C3E-9ACC-524F6B72FD22}"/>
                </a:ext>
              </a:extLst>
            </p:cNvPr>
            <p:cNvSpPr txBox="1"/>
            <p:nvPr/>
          </p:nvSpPr>
          <p:spPr>
            <a:xfrm>
              <a:off x="2611582" y="3643749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C019EA-36D1-4568-B69B-3A42CDAD0FD6}"/>
                </a:ext>
              </a:extLst>
            </p:cNvPr>
            <p:cNvSpPr/>
            <p:nvPr/>
          </p:nvSpPr>
          <p:spPr>
            <a:xfrm>
              <a:off x="2597725" y="4944689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6B3A7D-C027-4D47-942E-626D68718E16}"/>
                </a:ext>
              </a:extLst>
            </p:cNvPr>
            <p:cNvSpPr/>
            <p:nvPr/>
          </p:nvSpPr>
          <p:spPr>
            <a:xfrm>
              <a:off x="2611582" y="530296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02266-ABD6-4071-90D6-F05313F5F9B6}"/>
                </a:ext>
              </a:extLst>
            </p:cNvPr>
            <p:cNvCxnSpPr>
              <a:stCxn id="28" idx="3"/>
              <a:endCxn id="34" idx="1"/>
            </p:cNvCxnSpPr>
            <p:nvPr/>
          </p:nvCxnSpPr>
          <p:spPr>
            <a:xfrm flipV="1">
              <a:off x="2126673" y="4630335"/>
              <a:ext cx="36329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6B6A2C-FC75-4321-9D17-698F6AF09B84}"/>
              </a:ext>
            </a:extLst>
          </p:cNvPr>
          <p:cNvGrpSpPr/>
          <p:nvPr/>
        </p:nvGrpSpPr>
        <p:grpSpPr>
          <a:xfrm>
            <a:off x="5590309" y="1271481"/>
            <a:ext cx="4909441" cy="2517882"/>
            <a:chOff x="5590309" y="1271481"/>
            <a:chExt cx="4909441" cy="251788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5C41F-C198-405C-9650-0D0728914873}"/>
                </a:ext>
              </a:extLst>
            </p:cNvPr>
            <p:cNvSpPr txBox="1"/>
            <p:nvPr/>
          </p:nvSpPr>
          <p:spPr>
            <a:xfrm>
              <a:off x="5889260" y="1271481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B3BADAE-A87C-4DF5-8B80-BA11C8DD907E}"/>
                </a:ext>
              </a:extLst>
            </p:cNvPr>
            <p:cNvSpPr/>
            <p:nvPr/>
          </p:nvSpPr>
          <p:spPr>
            <a:xfrm>
              <a:off x="5889260" y="1620033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DFF2F47-135B-41D9-81E1-D39B41560BCE}"/>
                </a:ext>
              </a:extLst>
            </p:cNvPr>
            <p:cNvSpPr/>
            <p:nvPr/>
          </p:nvSpPr>
          <p:spPr>
            <a:xfrm>
              <a:off x="6010878" y="1711328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14786F-9FA9-4E53-AF0F-B534964AD8FB}"/>
                </a:ext>
              </a:extLst>
            </p:cNvPr>
            <p:cNvSpPr txBox="1"/>
            <p:nvPr/>
          </p:nvSpPr>
          <p:spPr>
            <a:xfrm>
              <a:off x="6010878" y="1718112"/>
              <a:ext cx="128387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3EBC63-E47E-425F-9A11-0824ACB88D8A}"/>
                </a:ext>
              </a:extLst>
            </p:cNvPr>
            <p:cNvSpPr/>
            <p:nvPr/>
          </p:nvSpPr>
          <p:spPr>
            <a:xfrm>
              <a:off x="5997021" y="301905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A43C60-5D8C-46EB-B3F1-38096E204B79}"/>
                </a:ext>
              </a:extLst>
            </p:cNvPr>
            <p:cNvSpPr/>
            <p:nvPr/>
          </p:nvSpPr>
          <p:spPr>
            <a:xfrm>
              <a:off x="6010878" y="337732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8ADD-EB76-447B-AE85-E3C0C1CE58EC}"/>
                </a:ext>
              </a:extLst>
            </p:cNvPr>
            <p:cNvSpPr txBox="1"/>
            <p:nvPr/>
          </p:nvSpPr>
          <p:spPr>
            <a:xfrm>
              <a:off x="8881841" y="1285334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FEE47-C7BC-47E8-B2CA-2D8327CE767A}"/>
                </a:ext>
              </a:extLst>
            </p:cNvPr>
            <p:cNvSpPr/>
            <p:nvPr/>
          </p:nvSpPr>
          <p:spPr>
            <a:xfrm>
              <a:off x="8881841" y="1620032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D8827E-A6E2-4F32-87A1-A8259E2756B0}"/>
                </a:ext>
              </a:extLst>
            </p:cNvPr>
            <p:cNvSpPr/>
            <p:nvPr/>
          </p:nvSpPr>
          <p:spPr>
            <a:xfrm>
              <a:off x="9003459" y="1711327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510E1F-0E78-41B4-85C5-BE9F4889F072}"/>
                </a:ext>
              </a:extLst>
            </p:cNvPr>
            <p:cNvSpPr txBox="1"/>
            <p:nvPr/>
          </p:nvSpPr>
          <p:spPr>
            <a:xfrm>
              <a:off x="9003459" y="1718111"/>
              <a:ext cx="12806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309A52-CC3A-4044-93C0-3D38252CAB43}"/>
                </a:ext>
              </a:extLst>
            </p:cNvPr>
            <p:cNvSpPr/>
            <p:nvPr/>
          </p:nvSpPr>
          <p:spPr>
            <a:xfrm>
              <a:off x="8989602" y="301905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3E63911-90DE-4125-AA49-ADE98B575648}"/>
                </a:ext>
              </a:extLst>
            </p:cNvPr>
            <p:cNvSpPr/>
            <p:nvPr/>
          </p:nvSpPr>
          <p:spPr>
            <a:xfrm>
              <a:off x="9003459" y="337732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346997-C83E-4C00-91F9-E886DCFBB1CD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7507169" y="2704697"/>
              <a:ext cx="1374672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DB824BA-D4CA-450F-9FB0-E27485C9E0D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590309" y="2704697"/>
              <a:ext cx="29895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93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 …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 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3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4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5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6"/>
              </a:rPr>
              <a:t>나무위키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 algn="ctr">
              <a:lnSpc>
                <a:spcPct val="250000"/>
              </a:lnSpc>
              <a:buNone/>
            </a:pPr>
            <a:r>
              <a:rPr lang="en-US" altLang="ko-KR" sz="3000" dirty="0"/>
              <a:t>P2P</a:t>
            </a:r>
            <a:r>
              <a:rPr lang="ko-KR" altLang="en-US" sz="3000" dirty="0"/>
              <a:t> 네트워크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전사서명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합의 알고리즘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컨트랙트</a:t>
            </a:r>
            <a:endParaRPr lang="en-US" altLang="ko-KR" sz="30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전파 </a:t>
            </a:r>
            <a:r>
              <a:rPr lang="en-US" altLang="ko-KR" dirty="0"/>
              <a:t>(Transaction Broadcast)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6F7293E-E17A-4C1C-A5F3-56F8458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31" y="3415077"/>
            <a:ext cx="720000" cy="7200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E9A457-4ED7-4789-870E-7CDFEFF5D247}"/>
              </a:ext>
            </a:extLst>
          </p:cNvPr>
          <p:cNvCxnSpPr>
            <a:cxnSpLocks/>
          </p:cNvCxnSpPr>
          <p:nvPr/>
        </p:nvCxnSpPr>
        <p:spPr>
          <a:xfrm>
            <a:off x="1022663" y="3834932"/>
            <a:ext cx="1263337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4BCE8FD-C655-494B-8174-CE505FD1535F}"/>
              </a:ext>
            </a:extLst>
          </p:cNvPr>
          <p:cNvSpPr/>
          <p:nvPr/>
        </p:nvSpPr>
        <p:spPr>
          <a:xfrm>
            <a:off x="2157444" y="4160482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0FF011-EC7A-4AA0-8077-3CDFF02430D1}"/>
              </a:ext>
            </a:extLst>
          </p:cNvPr>
          <p:cNvSpPr/>
          <p:nvPr/>
        </p:nvSpPr>
        <p:spPr>
          <a:xfrm>
            <a:off x="3483846" y="2565672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71177F2-D29F-4A8A-855F-F9AC10138CF8}"/>
              </a:ext>
            </a:extLst>
          </p:cNvPr>
          <p:cNvSpPr/>
          <p:nvPr/>
        </p:nvSpPr>
        <p:spPr>
          <a:xfrm>
            <a:off x="3686531" y="6030180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C4A461-A2D7-4FD8-9E97-C09B999FC3BD}"/>
              </a:ext>
            </a:extLst>
          </p:cNvPr>
          <p:cNvSpPr/>
          <p:nvPr/>
        </p:nvSpPr>
        <p:spPr>
          <a:xfrm>
            <a:off x="5378848" y="1663866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07C30C-7BA2-4083-BEBB-C97AACF330BC}"/>
              </a:ext>
            </a:extLst>
          </p:cNvPr>
          <p:cNvSpPr/>
          <p:nvPr/>
        </p:nvSpPr>
        <p:spPr>
          <a:xfrm>
            <a:off x="7081235" y="6005615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5F1F8C-66AD-4AF4-BBAF-767FB9A400DE}"/>
              </a:ext>
            </a:extLst>
          </p:cNvPr>
          <p:cNvSpPr/>
          <p:nvPr/>
        </p:nvSpPr>
        <p:spPr>
          <a:xfrm>
            <a:off x="5523042" y="4210115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5A22DF-69D3-458E-A847-CF7482491946}"/>
              </a:ext>
            </a:extLst>
          </p:cNvPr>
          <p:cNvSpPr/>
          <p:nvPr/>
        </p:nvSpPr>
        <p:spPr>
          <a:xfrm>
            <a:off x="8352293" y="2631098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7D5B17-9956-435D-9D54-3FAEE71448F8}"/>
              </a:ext>
            </a:extLst>
          </p:cNvPr>
          <p:cNvSpPr/>
          <p:nvPr/>
        </p:nvSpPr>
        <p:spPr>
          <a:xfrm>
            <a:off x="11387965" y="2276386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90FF85B-FECB-4BE3-88B3-456045336756}"/>
              </a:ext>
            </a:extLst>
          </p:cNvPr>
          <p:cNvSpPr/>
          <p:nvPr/>
        </p:nvSpPr>
        <p:spPr>
          <a:xfrm>
            <a:off x="10144305" y="4991265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5337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047431-4DDA-4389-890F-00D92F244E54}"/>
              </a:ext>
            </a:extLst>
          </p:cNvPr>
          <p:cNvSpPr txBox="1"/>
          <p:nvPr/>
        </p:nvSpPr>
        <p:spPr>
          <a:xfrm>
            <a:off x="2735526" y="26107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7699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749EE7-A66E-46EF-B5BD-23CCE570EB70}"/>
              </a:ext>
            </a:extLst>
          </p:cNvPr>
          <p:cNvSpPr txBox="1"/>
          <p:nvPr/>
        </p:nvSpPr>
        <p:spPr>
          <a:xfrm>
            <a:off x="3077242" y="48094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0A99E33E-818C-4E3A-8B19-3374C19F678F}"/>
              </a:ext>
            </a:extLst>
          </p:cNvPr>
          <p:cNvSpPr/>
          <p:nvPr/>
        </p:nvSpPr>
        <p:spPr>
          <a:xfrm rot="20603048">
            <a:off x="4223275" y="1416258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45F11A-12CE-490F-8C5C-7A4E593D8290}"/>
              </a:ext>
            </a:extLst>
          </p:cNvPr>
          <p:cNvSpPr txBox="1"/>
          <p:nvPr/>
        </p:nvSpPr>
        <p:spPr>
          <a:xfrm>
            <a:off x="4645538" y="11272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C95B0BD2-3B3D-4DF5-A8B2-0318A7F8C5E2}"/>
              </a:ext>
            </a:extLst>
          </p:cNvPr>
          <p:cNvSpPr/>
          <p:nvPr/>
        </p:nvSpPr>
        <p:spPr>
          <a:xfrm rot="-120000">
            <a:off x="5216752" y="5943851"/>
            <a:ext cx="1758495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50A278-B806-4C3C-A355-AE36F33C097C}"/>
              </a:ext>
            </a:extLst>
          </p:cNvPr>
          <p:cNvSpPr txBox="1"/>
          <p:nvPr/>
        </p:nvSpPr>
        <p:spPr>
          <a:xfrm>
            <a:off x="5948419" y="60294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CA786353-C34B-4702-B972-8432D5D4E78A}"/>
              </a:ext>
            </a:extLst>
          </p:cNvPr>
          <p:cNvSpPr/>
          <p:nvPr/>
        </p:nvSpPr>
        <p:spPr>
          <a:xfrm rot="4981861">
            <a:off x="5375629" y="2722665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BD58FC1-CDF4-462D-B820-24F7C3DCBC60}"/>
              </a:ext>
            </a:extLst>
          </p:cNvPr>
          <p:cNvSpPr txBox="1"/>
          <p:nvPr/>
        </p:nvSpPr>
        <p:spPr>
          <a:xfrm>
            <a:off x="5617435" y="267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AE2D5816-3F55-4143-91D7-7A524B083296}"/>
              </a:ext>
            </a:extLst>
          </p:cNvPr>
          <p:cNvSpPr/>
          <p:nvPr/>
        </p:nvSpPr>
        <p:spPr>
          <a:xfrm rot="1294859">
            <a:off x="6656682" y="1526342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8C55F0F-8488-40AC-A0F0-217D698EE5BB}"/>
              </a:ext>
            </a:extLst>
          </p:cNvPr>
          <p:cNvSpPr txBox="1"/>
          <p:nvPr/>
        </p:nvSpPr>
        <p:spPr>
          <a:xfrm>
            <a:off x="7334396" y="12601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19581599">
            <a:off x="8447995" y="533539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E1ED63B-FAD7-43E9-A8A0-583343D2BFA6}"/>
              </a:ext>
            </a:extLst>
          </p:cNvPr>
          <p:cNvSpPr txBox="1"/>
          <p:nvPr/>
        </p:nvSpPr>
        <p:spPr>
          <a:xfrm>
            <a:off x="9032939" y="53572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852B7A98-E7FA-4A8A-A2B8-DB3F57A96219}"/>
              </a:ext>
            </a:extLst>
          </p:cNvPr>
          <p:cNvSpPr/>
          <p:nvPr/>
        </p:nvSpPr>
        <p:spPr>
          <a:xfrm rot="19440000">
            <a:off x="6522647" y="2904218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52DE61-A8E9-498E-A811-BB11EA975EAF}"/>
              </a:ext>
            </a:extLst>
          </p:cNvPr>
          <p:cNvSpPr txBox="1"/>
          <p:nvPr/>
        </p:nvSpPr>
        <p:spPr>
          <a:xfrm>
            <a:off x="6995911" y="26655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B2723D5-A426-4F58-9517-F82C1FD3600E}"/>
              </a:ext>
            </a:extLst>
          </p:cNvPr>
          <p:cNvSpPr txBox="1"/>
          <p:nvPr/>
        </p:nvSpPr>
        <p:spPr>
          <a:xfrm>
            <a:off x="9641328" y="14385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9577503E-61FB-435D-B763-B09A9ACB9A1A}"/>
              </a:ext>
            </a:extLst>
          </p:cNvPr>
          <p:cNvSpPr/>
          <p:nvPr/>
        </p:nvSpPr>
        <p:spPr>
          <a:xfrm rot="21051457">
            <a:off x="9113841" y="1717969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FECEE68D-D494-4493-B3D7-0E10EFE638EC}"/>
              </a:ext>
            </a:extLst>
          </p:cNvPr>
          <p:cNvSpPr/>
          <p:nvPr/>
        </p:nvSpPr>
        <p:spPr>
          <a:xfrm rot="8640000">
            <a:off x="6706755" y="3126013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FF9DD-36D0-4827-9CA9-CE992C9F6AA6}"/>
              </a:ext>
            </a:extLst>
          </p:cNvPr>
          <p:cNvSpPr txBox="1"/>
          <p:nvPr/>
        </p:nvSpPr>
        <p:spPr>
          <a:xfrm>
            <a:off x="7403316" y="31804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6D12C35-52EA-4CC5-8AB3-F15525DFA1FC}"/>
              </a:ext>
            </a:extLst>
          </p:cNvPr>
          <p:cNvSpPr txBox="1"/>
          <p:nvPr/>
        </p:nvSpPr>
        <p:spPr>
          <a:xfrm>
            <a:off x="7101038" y="513067"/>
            <a:ext cx="482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D,G,H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는 각각의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수신 사실을 알 수 없음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전달받은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는 수신했으므로 무시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AC2A17E1-7071-4135-8A46-392631BE8DA4}"/>
              </a:ext>
            </a:extLst>
          </p:cNvPr>
          <p:cNvSpPr/>
          <p:nvPr/>
        </p:nvSpPr>
        <p:spPr>
          <a:xfrm rot="4092704">
            <a:off x="8633585" y="3276381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347754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D5BF42-B9F2-4B09-A10A-C266E830D42A}"/>
              </a:ext>
            </a:extLst>
          </p:cNvPr>
          <p:cNvSpPr txBox="1"/>
          <p:nvPr/>
        </p:nvSpPr>
        <p:spPr>
          <a:xfrm>
            <a:off x="8720259" y="34290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AC19E8-B68B-484A-95AF-FAB8C55B4829}"/>
              </a:ext>
            </a:extLst>
          </p:cNvPr>
          <p:cNvSpPr txBox="1"/>
          <p:nvPr/>
        </p:nvSpPr>
        <p:spPr>
          <a:xfrm>
            <a:off x="9452427" y="315790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91801A-1DBE-4363-AF50-BF88F44B4FA4}"/>
              </a:ext>
            </a:extLst>
          </p:cNvPr>
          <p:cNvSpPr txBox="1"/>
          <p:nvPr/>
        </p:nvSpPr>
        <p:spPr>
          <a:xfrm>
            <a:off x="231754" y="665464"/>
            <a:ext cx="500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노드는 유효성 검사를 통과한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Peer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전파</a:t>
            </a:r>
          </a:p>
        </p:txBody>
      </p:sp>
    </p:spTree>
    <p:extLst>
      <p:ext uri="{BB962C8B-B14F-4D97-AF65-F5344CB8AC3E}">
        <p14:creationId xmlns:p14="http://schemas.microsoft.com/office/powerpoint/2010/main" val="7925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7" grpId="0" animBg="1"/>
      <p:bldP spid="80" grpId="0" animBg="1"/>
      <p:bldP spid="83" grpId="0" animBg="1"/>
      <p:bldP spid="86" grpId="0" animBg="1"/>
      <p:bldP spid="89" grpId="0" animBg="1"/>
      <p:bldP spid="92" grpId="0" animBg="1"/>
      <p:bldP spid="95" grpId="0" animBg="1"/>
      <p:bldP spid="97" grpId="0" animBg="1"/>
      <p:bldP spid="98" grpId="0"/>
      <p:bldP spid="99" grpId="0" animBg="1"/>
      <p:bldP spid="100" grpId="0"/>
      <p:bldP spid="101" grpId="0" animBg="1"/>
      <p:bldP spid="102" grpId="0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1" grpId="0"/>
      <p:bldP spid="112" grpId="0" animBg="1"/>
      <p:bldP spid="115" grpId="0"/>
      <p:bldP spid="117" grpId="0"/>
      <p:bldP spid="118" grpId="0" animBg="1"/>
      <p:bldP spid="122" grpId="0" animBg="1"/>
      <p:bldP spid="123" grpId="0"/>
      <p:bldP spid="124" grpId="0"/>
      <p:bldP spid="128" grpId="0" animBg="1"/>
      <p:bldP spid="129" grpId="0" animBg="1"/>
      <p:bldP spid="130" grpId="0"/>
      <p:bldP spid="1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전파 </a:t>
            </a:r>
            <a:r>
              <a:rPr lang="en-US" altLang="ko-KR" dirty="0"/>
              <a:t>(Block Broadcast)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5337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047431-4DDA-4389-890F-00D92F244E54}"/>
              </a:ext>
            </a:extLst>
          </p:cNvPr>
          <p:cNvSpPr txBox="1"/>
          <p:nvPr/>
        </p:nvSpPr>
        <p:spPr>
          <a:xfrm>
            <a:off x="2735526" y="26107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7699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749EE7-A66E-46EF-B5BD-23CCE570EB70}"/>
              </a:ext>
            </a:extLst>
          </p:cNvPr>
          <p:cNvSpPr txBox="1"/>
          <p:nvPr/>
        </p:nvSpPr>
        <p:spPr>
          <a:xfrm>
            <a:off x="3077242" y="48094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0A99E33E-818C-4E3A-8B19-3374C19F678F}"/>
              </a:ext>
            </a:extLst>
          </p:cNvPr>
          <p:cNvSpPr/>
          <p:nvPr/>
        </p:nvSpPr>
        <p:spPr>
          <a:xfrm rot="20603048">
            <a:off x="4223275" y="1416258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45F11A-12CE-490F-8C5C-7A4E593D8290}"/>
              </a:ext>
            </a:extLst>
          </p:cNvPr>
          <p:cNvSpPr txBox="1"/>
          <p:nvPr/>
        </p:nvSpPr>
        <p:spPr>
          <a:xfrm>
            <a:off x="4645538" y="11272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C95B0BD2-3B3D-4DF5-A8B2-0318A7F8C5E2}"/>
              </a:ext>
            </a:extLst>
          </p:cNvPr>
          <p:cNvSpPr/>
          <p:nvPr/>
        </p:nvSpPr>
        <p:spPr>
          <a:xfrm rot="-120000">
            <a:off x="5216752" y="5943851"/>
            <a:ext cx="1758495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50A278-B806-4C3C-A355-AE36F33C097C}"/>
              </a:ext>
            </a:extLst>
          </p:cNvPr>
          <p:cNvSpPr txBox="1"/>
          <p:nvPr/>
        </p:nvSpPr>
        <p:spPr>
          <a:xfrm>
            <a:off x="5948419" y="60294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CA786353-C34B-4702-B972-8432D5D4E78A}"/>
              </a:ext>
            </a:extLst>
          </p:cNvPr>
          <p:cNvSpPr/>
          <p:nvPr/>
        </p:nvSpPr>
        <p:spPr>
          <a:xfrm rot="4981861">
            <a:off x="5375629" y="2722665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BD58FC1-CDF4-462D-B820-24F7C3DCBC60}"/>
              </a:ext>
            </a:extLst>
          </p:cNvPr>
          <p:cNvSpPr txBox="1"/>
          <p:nvPr/>
        </p:nvSpPr>
        <p:spPr>
          <a:xfrm>
            <a:off x="5617435" y="267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AE2D5816-3F55-4143-91D7-7A524B083296}"/>
              </a:ext>
            </a:extLst>
          </p:cNvPr>
          <p:cNvSpPr/>
          <p:nvPr/>
        </p:nvSpPr>
        <p:spPr>
          <a:xfrm rot="1294859">
            <a:off x="6656682" y="1526342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8C55F0F-8488-40AC-A0F0-217D698EE5BB}"/>
              </a:ext>
            </a:extLst>
          </p:cNvPr>
          <p:cNvSpPr txBox="1"/>
          <p:nvPr/>
        </p:nvSpPr>
        <p:spPr>
          <a:xfrm>
            <a:off x="7334396" y="12601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19581599">
            <a:off x="8447995" y="533539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E1ED63B-FAD7-43E9-A8A0-583343D2BFA6}"/>
              </a:ext>
            </a:extLst>
          </p:cNvPr>
          <p:cNvSpPr txBox="1"/>
          <p:nvPr/>
        </p:nvSpPr>
        <p:spPr>
          <a:xfrm>
            <a:off x="9032939" y="53572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852B7A98-E7FA-4A8A-A2B8-DB3F57A96219}"/>
              </a:ext>
            </a:extLst>
          </p:cNvPr>
          <p:cNvSpPr/>
          <p:nvPr/>
        </p:nvSpPr>
        <p:spPr>
          <a:xfrm rot="19440000">
            <a:off x="6522647" y="2904218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52DE61-A8E9-498E-A811-BB11EA975EAF}"/>
              </a:ext>
            </a:extLst>
          </p:cNvPr>
          <p:cNvSpPr txBox="1"/>
          <p:nvPr/>
        </p:nvSpPr>
        <p:spPr>
          <a:xfrm>
            <a:off x="6995911" y="26655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B2723D5-A426-4F58-9517-F82C1FD3600E}"/>
              </a:ext>
            </a:extLst>
          </p:cNvPr>
          <p:cNvSpPr txBox="1"/>
          <p:nvPr/>
        </p:nvSpPr>
        <p:spPr>
          <a:xfrm>
            <a:off x="9641328" y="14385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9577503E-61FB-435D-B763-B09A9ACB9A1A}"/>
              </a:ext>
            </a:extLst>
          </p:cNvPr>
          <p:cNvSpPr/>
          <p:nvPr/>
        </p:nvSpPr>
        <p:spPr>
          <a:xfrm rot="21051457">
            <a:off x="9113841" y="1717969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FECEE68D-D494-4493-B3D7-0E10EFE638EC}"/>
              </a:ext>
            </a:extLst>
          </p:cNvPr>
          <p:cNvSpPr/>
          <p:nvPr/>
        </p:nvSpPr>
        <p:spPr>
          <a:xfrm rot="8640000">
            <a:off x="6706755" y="3126013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FF9DD-36D0-4827-9CA9-CE992C9F6AA6}"/>
              </a:ext>
            </a:extLst>
          </p:cNvPr>
          <p:cNvSpPr txBox="1"/>
          <p:nvPr/>
        </p:nvSpPr>
        <p:spPr>
          <a:xfrm>
            <a:off x="7403316" y="31804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932BE-FF6C-40A4-84A3-2EA0A00F9633}"/>
              </a:ext>
            </a:extLst>
          </p:cNvPr>
          <p:cNvSpPr txBox="1"/>
          <p:nvPr/>
        </p:nvSpPr>
        <p:spPr>
          <a:xfrm>
            <a:off x="661979" y="363169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블록 생성</a:t>
            </a:r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7D6C943F-16D8-45DD-911C-ED4B9F2D3CC1}"/>
              </a:ext>
            </a:extLst>
          </p:cNvPr>
          <p:cNvSpPr/>
          <p:nvPr/>
        </p:nvSpPr>
        <p:spPr>
          <a:xfrm>
            <a:off x="2065042" y="4204990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48A58175-BB38-4641-920F-D48104BC99A2}"/>
              </a:ext>
            </a:extLst>
          </p:cNvPr>
          <p:cNvSpPr/>
          <p:nvPr/>
        </p:nvSpPr>
        <p:spPr>
          <a:xfrm>
            <a:off x="3531297" y="2574656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F95DF950-6B42-4367-9AC5-D204811B2DE9}"/>
              </a:ext>
            </a:extLst>
          </p:cNvPr>
          <p:cNvSpPr/>
          <p:nvPr/>
        </p:nvSpPr>
        <p:spPr>
          <a:xfrm>
            <a:off x="5250163" y="1691933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107D6504-CD2A-489C-8662-54202D07661F}"/>
              </a:ext>
            </a:extLst>
          </p:cNvPr>
          <p:cNvSpPr/>
          <p:nvPr/>
        </p:nvSpPr>
        <p:spPr>
          <a:xfrm>
            <a:off x="5389945" y="4240848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F2316DF5-8907-4038-9A30-D3776CB220F1}"/>
              </a:ext>
            </a:extLst>
          </p:cNvPr>
          <p:cNvSpPr/>
          <p:nvPr/>
        </p:nvSpPr>
        <p:spPr>
          <a:xfrm>
            <a:off x="8198038" y="2612110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C015C55E-1F53-46DA-99FD-082FE3FEC8D3}"/>
              </a:ext>
            </a:extLst>
          </p:cNvPr>
          <p:cNvSpPr/>
          <p:nvPr/>
        </p:nvSpPr>
        <p:spPr>
          <a:xfrm>
            <a:off x="11322797" y="2254644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81203A48-8503-4320-92A8-3CEA2FDA2D91}"/>
              </a:ext>
            </a:extLst>
          </p:cNvPr>
          <p:cNvSpPr/>
          <p:nvPr/>
        </p:nvSpPr>
        <p:spPr>
          <a:xfrm>
            <a:off x="10025366" y="5018417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D7C0C581-8C84-4E23-BD58-A0976E38BD08}"/>
              </a:ext>
            </a:extLst>
          </p:cNvPr>
          <p:cNvSpPr/>
          <p:nvPr/>
        </p:nvSpPr>
        <p:spPr>
          <a:xfrm>
            <a:off x="7046266" y="6158312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D7633F12-E947-4BA3-981B-28AFEF843798}"/>
              </a:ext>
            </a:extLst>
          </p:cNvPr>
          <p:cNvSpPr/>
          <p:nvPr/>
        </p:nvSpPr>
        <p:spPr>
          <a:xfrm>
            <a:off x="3500454" y="6106753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6374713-D063-4C84-AEAF-C4CC0C891B6A}"/>
              </a:ext>
            </a:extLst>
          </p:cNvPr>
          <p:cNvCxnSpPr>
            <a:cxnSpLocks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31C8D75-934E-43DA-8B95-006EB5713CB7}"/>
              </a:ext>
            </a:extLst>
          </p:cNvPr>
          <p:cNvSpPr/>
          <p:nvPr/>
        </p:nvSpPr>
        <p:spPr>
          <a:xfrm rot="4092704">
            <a:off x="8633585" y="3276381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68FDEEF-D65C-49F8-B127-4CFA252CC18D}"/>
              </a:ext>
            </a:extLst>
          </p:cNvPr>
          <p:cNvSpPr/>
          <p:nvPr/>
        </p:nvSpPr>
        <p:spPr>
          <a:xfrm rot="14880000">
            <a:off x="8347754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810691-23F0-44DF-9B46-0D0448E34B9C}"/>
              </a:ext>
            </a:extLst>
          </p:cNvPr>
          <p:cNvSpPr txBox="1"/>
          <p:nvPr/>
        </p:nvSpPr>
        <p:spPr>
          <a:xfrm>
            <a:off x="8720259" y="34290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4AF480-0487-4CAC-B32C-6A5FB7AC0EBA}"/>
              </a:ext>
            </a:extLst>
          </p:cNvPr>
          <p:cNvSpPr txBox="1"/>
          <p:nvPr/>
        </p:nvSpPr>
        <p:spPr>
          <a:xfrm>
            <a:off x="9452427" y="315790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5FBCE8-F8CB-471F-A67E-7EFDF1135588}"/>
              </a:ext>
            </a:extLst>
          </p:cNvPr>
          <p:cNvSpPr txBox="1"/>
          <p:nvPr/>
        </p:nvSpPr>
        <p:spPr>
          <a:xfrm>
            <a:off x="237863" y="665464"/>
            <a:ext cx="531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노드는 유효성 검사를 통과한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Peer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전파</a:t>
            </a:r>
          </a:p>
        </p:txBody>
      </p:sp>
    </p:spTree>
    <p:extLst>
      <p:ext uri="{BB962C8B-B14F-4D97-AF65-F5344CB8AC3E}">
        <p14:creationId xmlns:p14="http://schemas.microsoft.com/office/powerpoint/2010/main" val="9440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/>
      <p:bldP spid="99" grpId="0" animBg="1"/>
      <p:bldP spid="100" grpId="0"/>
      <p:bldP spid="101" grpId="0" animBg="1"/>
      <p:bldP spid="102" grpId="0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1" grpId="0"/>
      <p:bldP spid="112" grpId="0" animBg="1"/>
      <p:bldP spid="115" grpId="0"/>
      <p:bldP spid="117" grpId="0"/>
      <p:bldP spid="118" grpId="0" animBg="1"/>
      <p:bldP spid="122" grpId="0" animBg="1"/>
      <p:bldP spid="12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/>
      <p:bldP spid="6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530178"/>
          </a:xfrm>
        </p:spPr>
        <p:txBody>
          <a:bodyPr/>
          <a:lstStyle/>
          <a:p>
            <a:r>
              <a:rPr lang="ko-KR" altLang="en-US" dirty="0"/>
              <a:t>전자 데이터의 위조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dirty="0"/>
              <a:t>변조 여부 확인 ➡ 타당성을 증명</a:t>
            </a:r>
            <a:endParaRPr lang="en-US" altLang="ko-KR" dirty="0"/>
          </a:p>
          <a:p>
            <a:r>
              <a:rPr lang="ko-KR" altLang="en-US" dirty="0"/>
              <a:t>비대칭</a:t>
            </a:r>
            <a:r>
              <a:rPr lang="en-US" altLang="ko-KR" dirty="0"/>
              <a:t>(</a:t>
            </a:r>
            <a:r>
              <a:rPr lang="ko-KR" altLang="en-US" dirty="0"/>
              <a:t>공개키</a:t>
            </a:r>
            <a:r>
              <a:rPr lang="en-US" altLang="ko-KR" dirty="0"/>
              <a:t>)</a:t>
            </a:r>
            <a:r>
              <a:rPr lang="ko-KR" altLang="en-US" dirty="0"/>
              <a:t> 암호와 해시의 응용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(Digital Signature)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CE7C7A7-87CD-4A38-B4CB-DDB3E655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169" y="3175340"/>
            <a:ext cx="554400" cy="55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F8196-AE84-430A-A3C4-2952F9A26C5A}"/>
              </a:ext>
            </a:extLst>
          </p:cNvPr>
          <p:cNvSpPr txBox="1"/>
          <p:nvPr/>
        </p:nvSpPr>
        <p:spPr>
          <a:xfrm>
            <a:off x="6556210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41fff0ef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3EFEC-B689-4573-8FCA-AD97C8052F33}"/>
              </a:ext>
            </a:extLst>
          </p:cNvPr>
          <p:cNvSpPr txBox="1"/>
          <p:nvPr/>
        </p:nvSpPr>
        <p:spPr>
          <a:xfrm>
            <a:off x="7649779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KxXd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37BF4-3103-47E7-AF57-A5DC6B98B467}"/>
              </a:ext>
            </a:extLst>
          </p:cNvPr>
          <p:cNvSpPr txBox="1"/>
          <p:nvPr/>
        </p:nvSpPr>
        <p:spPr>
          <a:xfrm>
            <a:off x="958843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60D61-5992-4DF2-8057-614628C5F16A}"/>
              </a:ext>
            </a:extLst>
          </p:cNvPr>
          <p:cNvSpPr txBox="1"/>
          <p:nvPr/>
        </p:nvSpPr>
        <p:spPr>
          <a:xfrm>
            <a:off x="1329492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7CF7F-9BC6-4D23-85D0-8ED48135B96C}"/>
              </a:ext>
            </a:extLst>
          </p:cNvPr>
          <p:cNvSpPr txBox="1"/>
          <p:nvPr/>
        </p:nvSpPr>
        <p:spPr>
          <a:xfrm>
            <a:off x="704222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6580A-C5D4-4060-B600-FC443367A016}"/>
              </a:ext>
            </a:extLst>
          </p:cNvPr>
          <p:cNvSpPr txBox="1"/>
          <p:nvPr/>
        </p:nvSpPr>
        <p:spPr>
          <a:xfrm>
            <a:off x="2309442" y="1997989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2BBE5-0B98-473F-B6DC-A780634BA6C1}"/>
              </a:ext>
            </a:extLst>
          </p:cNvPr>
          <p:cNvSpPr txBox="1"/>
          <p:nvPr/>
        </p:nvSpPr>
        <p:spPr>
          <a:xfrm>
            <a:off x="3338317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7CFA5-5170-45B7-A400-43AC05FDC7B7}"/>
              </a:ext>
            </a:extLst>
          </p:cNvPr>
          <p:cNvSpPr txBox="1"/>
          <p:nvPr/>
        </p:nvSpPr>
        <p:spPr>
          <a:xfrm>
            <a:off x="4513639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endParaRPr lang="ko-KR" altLang="en-US" sz="1400" dirty="0">
              <a:solidFill>
                <a:srgbClr val="0071FF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F2F127-EEF1-4C79-819C-AA77CBD408CF}"/>
              </a:ext>
            </a:extLst>
          </p:cNvPr>
          <p:cNvCxnSpPr>
            <a:cxnSpLocks/>
          </p:cNvCxnSpPr>
          <p:nvPr/>
        </p:nvCxnSpPr>
        <p:spPr>
          <a:xfrm flipH="1">
            <a:off x="1267581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CC2F8-1769-4F13-86C8-418CE5A6A054}"/>
              </a:ext>
            </a:extLst>
          </p:cNvPr>
          <p:cNvSpPr/>
          <p:nvPr/>
        </p:nvSpPr>
        <p:spPr>
          <a:xfrm>
            <a:off x="550015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5CDC244D-7403-45D9-A305-FE039E2BB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579" y="3166839"/>
            <a:ext cx="554400" cy="55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9F675-973A-4273-B73A-19D68DD4B100}"/>
              </a:ext>
            </a:extLst>
          </p:cNvPr>
          <p:cNvSpPr txBox="1"/>
          <p:nvPr/>
        </p:nvSpPr>
        <p:spPr>
          <a:xfrm>
            <a:off x="9409206" y="1993484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DC6FE5-08C9-463E-8667-264D94100012}"/>
              </a:ext>
            </a:extLst>
          </p:cNvPr>
          <p:cNvSpPr/>
          <p:nvPr/>
        </p:nvSpPr>
        <p:spPr>
          <a:xfrm>
            <a:off x="7649779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F4689B-D5A7-4189-8D8B-F6A4DE8F1EFF}"/>
              </a:ext>
            </a:extLst>
          </p:cNvPr>
          <p:cNvSpPr txBox="1"/>
          <p:nvPr/>
        </p:nvSpPr>
        <p:spPr>
          <a:xfrm>
            <a:off x="10553691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5FEE6-2866-47A6-8CEB-8EA1F50C00A6}"/>
              </a:ext>
            </a:extLst>
          </p:cNvPr>
          <p:cNvSpPr txBox="1"/>
          <p:nvPr/>
        </p:nvSpPr>
        <p:spPr>
          <a:xfrm>
            <a:off x="9541658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C9737-779B-4341-A46A-6E7EDA9BEE52}"/>
              </a:ext>
            </a:extLst>
          </p:cNvPr>
          <p:cNvSpPr txBox="1"/>
          <p:nvPr/>
        </p:nvSpPr>
        <p:spPr>
          <a:xfrm>
            <a:off x="10299070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E4DD5A-5D6F-48F9-B55C-7E47F03E5B0C}"/>
              </a:ext>
            </a:extLst>
          </p:cNvPr>
          <p:cNvCxnSpPr>
            <a:cxnSpLocks/>
          </p:cNvCxnSpPr>
          <p:nvPr/>
        </p:nvCxnSpPr>
        <p:spPr>
          <a:xfrm flipH="1">
            <a:off x="10862429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709D72-4969-4221-8687-C5DCE9DAE508}"/>
              </a:ext>
            </a:extLst>
          </p:cNvPr>
          <p:cNvSpPr txBox="1"/>
          <p:nvPr/>
        </p:nvSpPr>
        <p:spPr>
          <a:xfrm>
            <a:off x="9448348" y="583050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==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9360C32-4A2B-47CD-804E-53933042F673}"/>
              </a:ext>
            </a:extLst>
          </p:cNvPr>
          <p:cNvCxnSpPr>
            <a:cxnSpLocks/>
          </p:cNvCxnSpPr>
          <p:nvPr/>
        </p:nvCxnSpPr>
        <p:spPr>
          <a:xfrm>
            <a:off x="1643868" y="6188730"/>
            <a:ext cx="1916009" cy="1284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AA61D-B890-45BE-90ED-26C89F40C4A0}"/>
              </a:ext>
            </a:extLst>
          </p:cNvPr>
          <p:cNvSpPr txBox="1"/>
          <p:nvPr/>
        </p:nvSpPr>
        <p:spPr>
          <a:xfrm>
            <a:off x="1564992" y="586392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Encrypt(</a:t>
            </a:r>
            <a:r>
              <a:rPr lang="en-US" altLang="ko-KR" sz="1400" dirty="0">
                <a:solidFill>
                  <a:srgbClr val="FFC700"/>
                </a:solidFill>
                <a:latin typeface="Arial" panose="020B0604020202020204" pitchFamily="34" charset="0"/>
              </a:rPr>
              <a:t>6b68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7DF8EB5-BEE2-4602-BECE-4D4ED2A98BD5}"/>
              </a:ext>
            </a:extLst>
          </p:cNvPr>
          <p:cNvGrpSpPr/>
          <p:nvPr/>
        </p:nvGrpSpPr>
        <p:grpSpPr>
          <a:xfrm>
            <a:off x="8079312" y="5718203"/>
            <a:ext cx="764953" cy="648932"/>
            <a:chOff x="6585542" y="5524244"/>
            <a:chExt cx="764953" cy="6489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CE892E-4FC0-4D64-9E83-AC1359082C74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E6A272-476B-44D0-ABC0-D8A94061EC40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5C33C3-E0A6-4D00-B6DC-94BB10CD38C7}"/>
              </a:ext>
            </a:extLst>
          </p:cNvPr>
          <p:cNvGrpSpPr/>
          <p:nvPr/>
        </p:nvGrpSpPr>
        <p:grpSpPr>
          <a:xfrm>
            <a:off x="10445488" y="5718203"/>
            <a:ext cx="833883" cy="648932"/>
            <a:chOff x="6551077" y="5524244"/>
            <a:chExt cx="833883" cy="6489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F5330D-AA11-4516-AF0E-87AD167B38A7}"/>
                </a:ext>
              </a:extLst>
            </p:cNvPr>
            <p:cNvSpPr txBox="1"/>
            <p:nvPr/>
          </p:nvSpPr>
          <p:spPr>
            <a:xfrm>
              <a:off x="6551077" y="5524244"/>
              <a:ext cx="83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Digest`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EC5A6C-5BFC-4DB4-9C62-0D09A8E6AAF7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DBAC7D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FCE2031-0278-4C52-956E-832A6E6FBB18}"/>
              </a:ext>
            </a:extLst>
          </p:cNvPr>
          <p:cNvGrpSpPr/>
          <p:nvPr/>
        </p:nvGrpSpPr>
        <p:grpSpPr>
          <a:xfrm>
            <a:off x="885105" y="5718203"/>
            <a:ext cx="764953" cy="648932"/>
            <a:chOff x="6585542" y="5524244"/>
            <a:chExt cx="764953" cy="6489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3D2E52-02D2-4793-B59F-8A7BFA701FB1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ED0585-DBA3-448B-BA7D-334872A5745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1EE2EA6-57A9-4B34-ADBA-BA0A30F3C965}"/>
              </a:ext>
            </a:extLst>
          </p:cNvPr>
          <p:cNvGrpSpPr/>
          <p:nvPr/>
        </p:nvGrpSpPr>
        <p:grpSpPr>
          <a:xfrm>
            <a:off x="3464035" y="5718203"/>
            <a:ext cx="1061509" cy="648932"/>
            <a:chOff x="6437265" y="5524244"/>
            <a:chExt cx="1061509" cy="6489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482532-58DF-4B66-A155-64E7105C3690}"/>
                </a:ext>
              </a:extLst>
            </p:cNvPr>
            <p:cNvSpPr txBox="1"/>
            <p:nvPr/>
          </p:nvSpPr>
          <p:spPr>
            <a:xfrm>
              <a:off x="6437265" y="5524244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A6EAEE-080B-4C20-B782-56C40EDB51A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780F092-9F53-4AFA-B0C6-A393991AF92D}"/>
              </a:ext>
            </a:extLst>
          </p:cNvPr>
          <p:cNvGrpSpPr/>
          <p:nvPr/>
        </p:nvGrpSpPr>
        <p:grpSpPr>
          <a:xfrm>
            <a:off x="5538633" y="3837094"/>
            <a:ext cx="1126719" cy="1721529"/>
            <a:chOff x="5249878" y="3837094"/>
            <a:chExt cx="1126719" cy="1721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4214B-B5F9-4712-9D5A-76296B53FAD5}"/>
                </a:ext>
              </a:extLst>
            </p:cNvPr>
            <p:cNvSpPr txBox="1"/>
            <p:nvPr/>
          </p:nvSpPr>
          <p:spPr>
            <a:xfrm>
              <a:off x="5504499" y="3837094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97A78A-38B2-4475-8CAB-85C24F2D4EE1}"/>
                </a:ext>
              </a:extLst>
            </p:cNvPr>
            <p:cNvSpPr txBox="1"/>
            <p:nvPr/>
          </p:nvSpPr>
          <p:spPr>
            <a:xfrm>
              <a:off x="5249878" y="4171374"/>
              <a:ext cx="1126719" cy="738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From: A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To: B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Value: 1000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4191BD-2808-4380-9F93-C9770695DBC5}"/>
                </a:ext>
              </a:extLst>
            </p:cNvPr>
            <p:cNvSpPr txBox="1"/>
            <p:nvPr/>
          </p:nvSpPr>
          <p:spPr>
            <a:xfrm>
              <a:off x="5249878" y="4912292"/>
              <a:ext cx="1126719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0CA491-11D8-40EA-94D5-61AEE79F5905}"/>
                </a:ext>
              </a:extLst>
            </p:cNvPr>
            <p:cNvSpPr txBox="1"/>
            <p:nvPr/>
          </p:nvSpPr>
          <p:spPr>
            <a:xfrm>
              <a:off x="5249878" y="5220069"/>
              <a:ext cx="112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1DAF59D-0D07-43CA-A183-CA5F247B736F}"/>
              </a:ext>
            </a:extLst>
          </p:cNvPr>
          <p:cNvCxnSpPr>
            <a:cxnSpLocks/>
          </p:cNvCxnSpPr>
          <p:nvPr/>
        </p:nvCxnSpPr>
        <p:spPr>
          <a:xfrm>
            <a:off x="6756723" y="5220069"/>
            <a:ext cx="1314151" cy="96970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AA59762-6036-4815-8E83-1B1C07D7A4D9}"/>
              </a:ext>
            </a:extLst>
          </p:cNvPr>
          <p:cNvSpPr txBox="1"/>
          <p:nvPr/>
        </p:nvSpPr>
        <p:spPr>
          <a:xfrm>
            <a:off x="7649789" y="5469707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Decrypt(</a:t>
            </a:r>
            <a:r>
              <a:rPr lang="en-US" altLang="ko-KR" sz="1400" dirty="0">
                <a:solidFill>
                  <a:srgbClr val="00C8EB"/>
                </a:solidFill>
                <a:latin typeface="Arial" panose="020B0604020202020204" pitchFamily="34" charset="0"/>
              </a:rPr>
              <a:t>e2a6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1499179-0242-476F-B9C5-529152F752C3}"/>
              </a:ext>
            </a:extLst>
          </p:cNvPr>
          <p:cNvCxnSpPr>
            <a:cxnSpLocks/>
          </p:cNvCxnSpPr>
          <p:nvPr/>
        </p:nvCxnSpPr>
        <p:spPr>
          <a:xfrm>
            <a:off x="2035056" y="4528153"/>
            <a:ext cx="3238213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62E83D-4FC2-4CC6-885A-D29C7D5716C2}"/>
              </a:ext>
            </a:extLst>
          </p:cNvPr>
          <p:cNvCxnSpPr>
            <a:cxnSpLocks/>
          </p:cNvCxnSpPr>
          <p:nvPr/>
        </p:nvCxnSpPr>
        <p:spPr>
          <a:xfrm>
            <a:off x="6814834" y="4528153"/>
            <a:ext cx="318856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2771523-7FE9-4F76-95E3-390D3D940D06}"/>
              </a:ext>
            </a:extLst>
          </p:cNvPr>
          <p:cNvCxnSpPr>
            <a:cxnSpLocks/>
          </p:cNvCxnSpPr>
          <p:nvPr/>
        </p:nvCxnSpPr>
        <p:spPr>
          <a:xfrm flipV="1">
            <a:off x="4364400" y="5289704"/>
            <a:ext cx="1104286" cy="92354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C74A68C-E4DF-47E9-A93C-CF93EADB9738}"/>
              </a:ext>
            </a:extLst>
          </p:cNvPr>
          <p:cNvSpPr txBox="1"/>
          <p:nvPr/>
        </p:nvSpPr>
        <p:spPr>
          <a:xfrm>
            <a:off x="5030375" y="1649753"/>
            <a:ext cx="2127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 Area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8DD573-2A81-4BCC-89FA-1325B95DB05E}"/>
              </a:ext>
            </a:extLst>
          </p:cNvPr>
          <p:cNvSpPr txBox="1"/>
          <p:nvPr/>
        </p:nvSpPr>
        <p:spPr>
          <a:xfrm>
            <a:off x="543795" y="2564407"/>
            <a:ext cx="18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 Private Area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E9FB74-0B3E-4BEB-95BB-3F1148B24886}"/>
              </a:ext>
            </a:extLst>
          </p:cNvPr>
          <p:cNvSpPr txBox="1"/>
          <p:nvPr/>
        </p:nvSpPr>
        <p:spPr>
          <a:xfrm>
            <a:off x="9788155" y="2564407"/>
            <a:ext cx="18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 Private Area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39E45-EBD3-4FC6-9488-B270A3B50399}"/>
              </a:ext>
            </a:extLst>
          </p:cNvPr>
          <p:cNvSpPr txBox="1"/>
          <p:nvPr/>
        </p:nvSpPr>
        <p:spPr>
          <a:xfrm>
            <a:off x="7561602" y="668226"/>
            <a:ext cx="43701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Data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함수로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Digest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암호화하여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Data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같이 전송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전송받은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함수로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Digest`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Signature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복호화하여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획득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Digest == Digest`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성립하면 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변조 되지 않음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AA2-EA94-4946-B447-9547D0628C40}"/>
              </a:ext>
            </a:extLst>
          </p:cNvPr>
          <p:cNvSpPr txBox="1"/>
          <p:nvPr/>
        </p:nvSpPr>
        <p:spPr>
          <a:xfrm>
            <a:off x="4784980" y="42203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B123A-379E-4663-9ACC-7C45CDFDFCC2}"/>
              </a:ext>
            </a:extLst>
          </p:cNvPr>
          <p:cNvSpPr txBox="1"/>
          <p:nvPr/>
        </p:nvSpPr>
        <p:spPr>
          <a:xfrm>
            <a:off x="4778164" y="53188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658D23-4057-4AFD-9D06-E34422B5DB27}"/>
              </a:ext>
            </a:extLst>
          </p:cNvPr>
          <p:cNvSpPr txBox="1"/>
          <p:nvPr/>
        </p:nvSpPr>
        <p:spPr>
          <a:xfrm>
            <a:off x="9477227" y="42127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  <p:bldP spid="14" grpId="0"/>
      <p:bldP spid="15" grpId="0" animBg="1"/>
      <p:bldP spid="16" grpId="0"/>
      <p:bldP spid="18" grpId="0" animBg="1"/>
      <p:bldP spid="19" grpId="0" animBg="1"/>
      <p:bldP spid="24" grpId="0" animBg="1"/>
      <p:bldP spid="30" grpId="0"/>
      <p:bldP spid="34" grpId="0" animBg="1"/>
      <p:bldP spid="27" grpId="0"/>
      <p:bldP spid="28" grpId="0"/>
      <p:bldP spid="29" grpId="0" animBg="1"/>
      <p:bldP spid="36" grpId="0"/>
      <p:bldP spid="50" grpId="0"/>
      <p:bldP spid="72" grpId="0"/>
      <p:bldP spid="81" grpId="0"/>
      <p:bldP spid="82" grpId="0"/>
      <p:bldP spid="83" grpId="0"/>
      <p:bldP spid="93" grpId="0"/>
      <p:bldP spid="94" grpId="0"/>
      <p:bldP spid="9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Autofit/>
          </a:bodyPr>
          <a:lstStyle/>
          <a:p>
            <a:pPr indent="0" algn="ctr">
              <a:buNone/>
            </a:pPr>
            <a:r>
              <a:rPr lang="ko-KR" altLang="en-US" sz="3500" dirty="0"/>
              <a:t>합의 알고리즘</a:t>
            </a:r>
            <a:endParaRPr lang="en-US" altLang="ko-KR" sz="3500" dirty="0"/>
          </a:p>
          <a:p>
            <a:pPr indent="0" algn="ctr">
              <a:buNone/>
            </a:pPr>
            <a:r>
              <a:rPr lang="ko-KR" altLang="en-US" sz="2500" dirty="0"/>
              <a:t>분산 환경에서 다른 컴퓨터들간 같은 데이터에 동의하는 메커니즘</a:t>
            </a:r>
            <a:endParaRPr lang="en-US" altLang="ko-KR" sz="2500" dirty="0"/>
          </a:p>
          <a:p>
            <a:pPr indent="0" algn="ctr">
              <a:buNone/>
            </a:pPr>
            <a:endParaRPr lang="en-US" altLang="ko-KR" sz="2500" dirty="0"/>
          </a:p>
          <a:p>
            <a:pPr indent="0" algn="ctr">
              <a:buNone/>
            </a:pPr>
            <a:r>
              <a:rPr lang="ko-KR" altLang="en-US" sz="3500" dirty="0"/>
              <a:t>블록체인 합의 알고리즘</a:t>
            </a:r>
            <a:endParaRPr lang="en-US" altLang="ko-KR" sz="3500" dirty="0"/>
          </a:p>
          <a:p>
            <a:pPr indent="0" algn="ctr">
              <a:buNone/>
            </a:pPr>
            <a:r>
              <a:rPr lang="ko-KR" altLang="en-US" sz="2500" dirty="0"/>
              <a:t>신뢰할 수 있는 블록은 무엇인가</a:t>
            </a:r>
            <a:r>
              <a:rPr lang="en-US" altLang="ko-KR" sz="2500" dirty="0"/>
              <a:t>?</a:t>
            </a:r>
          </a:p>
          <a:p>
            <a:pPr indent="0" algn="ctr">
              <a:buNone/>
            </a:pPr>
            <a:r>
              <a:rPr lang="ko-KR" altLang="en-US" sz="2500" dirty="0"/>
              <a:t>동일 </a:t>
            </a:r>
            <a:r>
              <a:rPr lang="en-US" altLang="ko-KR" sz="2500" dirty="0"/>
              <a:t>Height </a:t>
            </a:r>
            <a:r>
              <a:rPr lang="ko-KR" altLang="en-US" sz="2500" dirty="0"/>
              <a:t>블록이</a:t>
            </a:r>
            <a:r>
              <a:rPr lang="en-US" altLang="ko-KR" sz="2500" dirty="0"/>
              <a:t> 2</a:t>
            </a:r>
            <a:r>
              <a:rPr lang="ko-KR" altLang="en-US" sz="2500" dirty="0"/>
              <a:t>개 이상인 경우</a:t>
            </a:r>
            <a:r>
              <a:rPr lang="en-US" altLang="ko-KR" sz="2500" dirty="0"/>
              <a:t>?</a:t>
            </a:r>
          </a:p>
          <a:p>
            <a:pPr indent="0" algn="ctr">
              <a:buNone/>
            </a:pPr>
            <a:endParaRPr lang="en-US" altLang="ko-KR" sz="2500" dirty="0"/>
          </a:p>
          <a:p>
            <a:pPr indent="0" algn="ctr">
              <a:buNone/>
            </a:pPr>
            <a:endParaRPr lang="en-US" altLang="ko-KR" sz="2500" dirty="0"/>
          </a:p>
          <a:p>
            <a:pPr indent="0" algn="ctr">
              <a:buNone/>
            </a:pPr>
            <a:r>
              <a:rPr lang="ko-KR" altLang="en-US" sz="2500" dirty="0"/>
              <a:t>누가 블록을 만들 것인가</a:t>
            </a:r>
            <a:r>
              <a:rPr lang="en-US" altLang="ko-KR" sz="2500" dirty="0"/>
              <a:t>?</a:t>
            </a:r>
          </a:p>
          <a:p>
            <a:pPr indent="0" algn="ctr">
              <a:buNone/>
            </a:pPr>
            <a:r>
              <a:rPr lang="ko-KR" altLang="en-US" sz="2500" dirty="0"/>
              <a:t>어떤 블록을 선택할 것인가</a:t>
            </a:r>
            <a:r>
              <a:rPr lang="en-US" altLang="ko-KR" sz="2500" dirty="0"/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(Consensus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5349659-7494-469C-A7CE-99C4AE3F9467}"/>
              </a:ext>
            </a:extLst>
          </p:cNvPr>
          <p:cNvSpPr/>
          <p:nvPr/>
        </p:nvSpPr>
        <p:spPr>
          <a:xfrm>
            <a:off x="5842427" y="4395267"/>
            <a:ext cx="507146" cy="6360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A44E48-A46E-4585-8734-11A4D6DE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(Consensus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7EB0A-2B13-4EAB-987F-B2676CAE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75" y="657225"/>
            <a:ext cx="5937199" cy="593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BDCA3-FFE9-47E3-952B-33AB733F19B8}"/>
              </a:ext>
            </a:extLst>
          </p:cNvPr>
          <p:cNvSpPr txBox="1"/>
          <p:nvPr/>
        </p:nvSpPr>
        <p:spPr>
          <a:xfrm>
            <a:off x="3039139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9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5854701" cy="6030740"/>
          </a:xfrm>
        </p:spPr>
        <p:txBody>
          <a:bodyPr anchor="t" anchorCtr="0">
            <a:normAutofit/>
          </a:bodyPr>
          <a:lstStyle/>
          <a:p>
            <a:pPr indent="0">
              <a:lnSpc>
                <a:spcPct val="200000"/>
              </a:lnSpc>
              <a:buNone/>
            </a:pPr>
            <a:r>
              <a:rPr lang="en-US" altLang="ko-KR" sz="4000" dirty="0" err="1"/>
              <a:t>PoW</a:t>
            </a:r>
            <a:r>
              <a:rPr lang="en-US" altLang="ko-KR" sz="4000" dirty="0"/>
              <a:t> (Proof of Work)</a:t>
            </a:r>
          </a:p>
          <a:p>
            <a:pPr indent="0">
              <a:lnSpc>
                <a:spcPct val="200000"/>
              </a:lnSpc>
              <a:buNone/>
            </a:pPr>
            <a:r>
              <a:rPr lang="en-US" altLang="ko-KR" sz="4000" dirty="0" err="1"/>
              <a:t>PoS</a:t>
            </a:r>
            <a:r>
              <a:rPr lang="en-US" altLang="ko-KR" sz="4000" dirty="0"/>
              <a:t> (Proof of State)</a:t>
            </a:r>
          </a:p>
          <a:p>
            <a:pPr indent="0">
              <a:lnSpc>
                <a:spcPct val="200000"/>
              </a:lnSpc>
              <a:buNone/>
            </a:pPr>
            <a:r>
              <a:rPr lang="en-US" altLang="ko-KR" sz="4000" dirty="0"/>
              <a:t>PBFT</a:t>
            </a:r>
          </a:p>
          <a:p>
            <a:pPr indent="0">
              <a:lnSpc>
                <a:spcPct val="200000"/>
              </a:lnSpc>
              <a:buNone/>
            </a:pPr>
            <a:r>
              <a:rPr lang="en-US" altLang="ko-KR" sz="4000" dirty="0"/>
              <a:t>Raft</a:t>
            </a:r>
            <a:endParaRPr lang="ko-KR" altLang="en-US" sz="4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(Consensus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5190CC50-8A7F-4A81-B267-93A779EBF500}"/>
              </a:ext>
            </a:extLst>
          </p:cNvPr>
          <p:cNvSpPr txBox="1">
            <a:spLocks/>
          </p:cNvSpPr>
          <p:nvPr/>
        </p:nvSpPr>
        <p:spPr>
          <a:xfrm>
            <a:off x="6104216" y="665908"/>
            <a:ext cx="5854701" cy="60307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  Bitcoin,</a:t>
            </a:r>
            <a:r>
              <a:rPr lang="ko-KR" altLang="en-US" sz="4000" dirty="0"/>
              <a:t>    </a:t>
            </a:r>
            <a:r>
              <a:rPr lang="en-US" altLang="ko-KR" sz="4000" dirty="0"/>
              <a:t>Ethereum</a:t>
            </a: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Ethereum 2.0</a:t>
            </a: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  </a:t>
            </a:r>
            <a:r>
              <a:rPr lang="en-US" altLang="ko-KR" sz="4000" dirty="0" err="1"/>
              <a:t>Klaytn</a:t>
            </a:r>
            <a:r>
              <a:rPr lang="en-US" altLang="ko-KR" sz="4000" dirty="0"/>
              <a:t>, Line</a:t>
            </a: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  Hyperledger Fabric</a:t>
            </a:r>
            <a:endParaRPr lang="ko-KR" altLang="en-US" sz="4000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F7CA519-8063-4606-935B-8CD578BAE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912" y="1132767"/>
            <a:ext cx="612000" cy="612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1BD58443-C366-4D44-87FD-2E3E3750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015" y="1132767"/>
            <a:ext cx="375712" cy="612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147A689-9457-431C-AD44-9E8EF8CDF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3912" y="2434530"/>
            <a:ext cx="427981" cy="648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8062E99-2B76-4FAE-9A2F-AA3B921E53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3912" y="3826081"/>
            <a:ext cx="656203" cy="648000"/>
          </a:xfrm>
          <a:prstGeom prst="rect">
            <a:avLst/>
          </a:prstGeom>
        </p:spPr>
      </p:pic>
      <p:pic>
        <p:nvPicPr>
          <p:cNvPr id="10" name="Picture 2" descr="하이퍼레저 패브릭(Hyperledger Fabric)">
            <a:extLst>
              <a:ext uri="{FF2B5EF4-FFF2-40B4-BE49-F238E27FC236}">
                <a16:creationId xmlns:a16="http://schemas.microsoft.com/office/drawing/2014/main" id="{7241CFFB-3087-416C-8349-BF6F92CD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12" y="5163844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4EB001-F3B6-4C4D-AE22-4E286F7D8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ctr">
              <a:buNone/>
            </a:pPr>
            <a:r>
              <a:rPr lang="en-US" altLang="ko-KR" sz="5000" dirty="0"/>
              <a:t>Proof of Work</a:t>
            </a:r>
          </a:p>
          <a:p>
            <a:pPr indent="0" algn="ctr">
              <a:buNone/>
            </a:pPr>
            <a:r>
              <a:rPr lang="ko-KR" altLang="en-US" sz="5000" dirty="0"/>
              <a:t>작업 증명</a:t>
            </a:r>
            <a:endParaRPr lang="en-US" altLang="ko-KR" sz="5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5B6D8-99C3-47E7-98E5-34E6C5E6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38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500" dirty="0"/>
              <a:t>누가 블록을 </a:t>
            </a:r>
            <a:r>
              <a:rPr lang="ko-KR" altLang="en-US" sz="2500" dirty="0" err="1"/>
              <a:t>만들것인가</a:t>
            </a:r>
            <a:r>
              <a:rPr lang="en-US" altLang="ko-KR" sz="2500" dirty="0"/>
              <a:t>?</a:t>
            </a:r>
          </a:p>
          <a:p>
            <a:r>
              <a:rPr lang="ko-KR" altLang="en-US" dirty="0"/>
              <a:t>퍼즐 문제를 빨리 푼 사람이 리더로서 블록 생성</a:t>
            </a:r>
            <a:endParaRPr lang="en-US" altLang="ko-KR" dirty="0"/>
          </a:p>
          <a:p>
            <a:r>
              <a:rPr lang="ko-KR" altLang="en-US" dirty="0"/>
              <a:t>퍼즐 </a:t>
            </a:r>
            <a:r>
              <a:rPr lang="en-US" altLang="ko-KR" dirty="0"/>
              <a:t>: Block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값이 일정 값 이하가</a:t>
            </a:r>
            <a:r>
              <a:rPr lang="en-US" altLang="ko-KR" dirty="0"/>
              <a:t> </a:t>
            </a:r>
            <a:r>
              <a:rPr lang="ko-KR" altLang="en-US" dirty="0"/>
              <a:t>되는 </a:t>
            </a:r>
            <a:r>
              <a:rPr lang="en-US" altLang="ko-KR" dirty="0"/>
              <a:t>Nonce</a:t>
            </a:r>
            <a:r>
              <a:rPr lang="ko-KR" altLang="en-US" dirty="0"/>
              <a:t>를 찾는 문제</a:t>
            </a:r>
            <a:endParaRPr lang="en-US" altLang="ko-KR" dirty="0"/>
          </a:p>
          <a:p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Nonce) : Block Hash </a:t>
            </a:r>
            <a:r>
              <a:rPr lang="ko-KR" altLang="en-US" dirty="0"/>
              <a:t>값을 변경시키기 위한 임의의 값</a:t>
            </a:r>
            <a:endParaRPr lang="en-US" altLang="ko-KR" dirty="0"/>
          </a:p>
          <a:p>
            <a:r>
              <a:rPr lang="ko-KR" altLang="en-US" dirty="0"/>
              <a:t>채굴</a:t>
            </a:r>
            <a:r>
              <a:rPr lang="en-US" altLang="ko-KR" dirty="0"/>
              <a:t>(Mining) : </a:t>
            </a:r>
            <a:r>
              <a:rPr lang="ko-KR" altLang="en-US" dirty="0"/>
              <a:t>퍼즐을 풀어 블록을 생성하고 전파하는 것</a:t>
            </a:r>
            <a:endParaRPr lang="en-US" altLang="ko-KR" dirty="0"/>
          </a:p>
          <a:p>
            <a:r>
              <a:rPr lang="ko-KR" altLang="en-US" dirty="0"/>
              <a:t>블록 생성 시간 </a:t>
            </a:r>
            <a:r>
              <a:rPr lang="en-US" altLang="ko-KR" dirty="0"/>
              <a:t>&amp; </a:t>
            </a:r>
            <a:r>
              <a:rPr lang="ko-KR" altLang="en-US" dirty="0"/>
              <a:t>난이도 조정 </a:t>
            </a:r>
            <a:r>
              <a:rPr lang="en-US" altLang="ko-KR" dirty="0"/>
              <a:t>(Target Block Time &amp; Difficulty Target)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블록당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ko-KR" altLang="en-US" dirty="0" err="1"/>
              <a:t>타켓</a:t>
            </a:r>
            <a:r>
              <a:rPr lang="en-US" altLang="ko-KR" dirty="0"/>
              <a:t>,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 난이도 조정 </a:t>
            </a:r>
            <a:r>
              <a:rPr lang="en-US" altLang="ko-KR" dirty="0"/>
              <a:t>(2016</a:t>
            </a:r>
            <a:r>
              <a:rPr lang="ko-KR" altLang="en-US" dirty="0"/>
              <a:t>블록 마다 재계산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이더리움 </a:t>
            </a:r>
            <a:r>
              <a:rPr lang="en-US" altLang="ko-KR" dirty="0"/>
              <a:t>: </a:t>
            </a:r>
            <a:r>
              <a:rPr lang="ko-KR" altLang="en-US" dirty="0"/>
              <a:t>블록당 </a:t>
            </a:r>
            <a:r>
              <a:rPr lang="en-US" altLang="ko-KR" dirty="0"/>
              <a:t>12~14</a:t>
            </a:r>
            <a:r>
              <a:rPr lang="ko-KR" altLang="en-US" dirty="0"/>
              <a:t>초 </a:t>
            </a:r>
            <a:r>
              <a:rPr lang="ko-KR" altLang="en-US" dirty="0" err="1"/>
              <a:t>타켓</a:t>
            </a:r>
            <a:r>
              <a:rPr lang="en-US" altLang="ko-KR" dirty="0"/>
              <a:t>, </a:t>
            </a:r>
            <a:r>
              <a:rPr lang="ko-KR" altLang="en-US" dirty="0"/>
              <a:t>블록마다 난이도 조정</a:t>
            </a:r>
            <a:endParaRPr lang="en-US" altLang="ko-KR" dirty="0"/>
          </a:p>
          <a:p>
            <a:r>
              <a:rPr lang="en-US" altLang="ko-KR" dirty="0"/>
              <a:t>Incentive, </a:t>
            </a:r>
            <a:r>
              <a:rPr lang="en-US" altLang="ko-KR" dirty="0" err="1"/>
              <a:t>Rewrad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: Block</a:t>
            </a:r>
            <a:r>
              <a:rPr lang="ko-KR" altLang="en-US" dirty="0"/>
              <a:t>의 첫번째 </a:t>
            </a:r>
            <a:r>
              <a:rPr lang="en-US" altLang="ko-KR" dirty="0"/>
              <a:t>Transaction</a:t>
            </a:r>
            <a:r>
              <a:rPr lang="ko-KR" altLang="en-US" dirty="0"/>
              <a:t>은 </a:t>
            </a:r>
            <a:r>
              <a:rPr lang="en-US" altLang="ko-KR" dirty="0"/>
              <a:t>Miner</a:t>
            </a:r>
            <a:r>
              <a:rPr lang="ko-KR" altLang="en-US" dirty="0"/>
              <a:t>에게 </a:t>
            </a: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  <a:r>
              <a:rPr lang="ko-KR" altLang="en-US" dirty="0"/>
              <a:t> 지급 ➡ 화폐 유통</a:t>
            </a:r>
            <a:br>
              <a:rPr lang="en-US" altLang="ko-KR" dirty="0"/>
            </a:br>
            <a:r>
              <a:rPr lang="en-US" altLang="ko-KR" dirty="0"/>
              <a:t>Bitcoin</a:t>
            </a:r>
            <a:r>
              <a:rPr lang="ko-KR" altLang="en-US" dirty="0"/>
              <a:t> 생성 트랜잭션 ➡</a:t>
            </a:r>
            <a:r>
              <a:rPr lang="en-US" altLang="ko-KR" dirty="0"/>
              <a:t> Coinbase Transaction -&gt; 100 Block </a:t>
            </a:r>
            <a:r>
              <a:rPr lang="ko-KR" altLang="en-US" dirty="0"/>
              <a:t>동안 사용 불가</a:t>
            </a:r>
            <a:endParaRPr lang="en-US" altLang="ko-KR" dirty="0"/>
          </a:p>
          <a:p>
            <a:pPr lvl="1"/>
            <a:r>
              <a:rPr lang="ko-KR" altLang="en-US" dirty="0"/>
              <a:t>이더리움</a:t>
            </a:r>
            <a:r>
              <a:rPr lang="en-US" altLang="ko-KR" dirty="0"/>
              <a:t>: Block</a:t>
            </a:r>
            <a:r>
              <a:rPr lang="ko-KR" altLang="en-US" dirty="0"/>
              <a:t>의 </a:t>
            </a:r>
            <a:r>
              <a:rPr lang="en-US" altLang="ko-KR" dirty="0"/>
              <a:t>Beneficiary(Coinbase)</a:t>
            </a:r>
            <a:r>
              <a:rPr lang="ko-KR" altLang="en-US" dirty="0"/>
              <a:t>를 </a:t>
            </a:r>
            <a:r>
              <a:rPr lang="en-US" altLang="ko-KR" dirty="0"/>
              <a:t>Miner</a:t>
            </a:r>
            <a:r>
              <a:rPr lang="ko-KR" altLang="en-US" dirty="0"/>
              <a:t>로 지정하고</a:t>
            </a:r>
            <a:r>
              <a:rPr lang="en-US" altLang="ko-KR" dirty="0"/>
              <a:t>, Miner</a:t>
            </a:r>
            <a:r>
              <a:rPr lang="ko-KR" altLang="en-US" dirty="0"/>
              <a:t>의 상태를 수정하여 지급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99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3E1CD8-3741-4BA2-B3EE-F927E511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 [ Puzzle ]</a:t>
            </a:r>
            <a:endParaRPr lang="ko-KR" altLang="en-US" dirty="0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BE7C2ABD-D5F3-4FA9-AA70-0B3F5B6C403C}"/>
              </a:ext>
            </a:extLst>
          </p:cNvPr>
          <p:cNvSpPr/>
          <p:nvPr/>
        </p:nvSpPr>
        <p:spPr>
          <a:xfrm>
            <a:off x="532617" y="1406399"/>
            <a:ext cx="3593709" cy="4779633"/>
          </a:xfrm>
          <a:prstGeom prst="can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46E35AF-254B-49AB-9F11-852990115ADD}"/>
              </a:ext>
            </a:extLst>
          </p:cNvPr>
          <p:cNvSpPr>
            <a:spLocks noChangeAspect="1"/>
          </p:cNvSpPr>
          <p:nvPr/>
        </p:nvSpPr>
        <p:spPr>
          <a:xfrm>
            <a:off x="1050446" y="497603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1</a:t>
            </a:r>
            <a:endParaRPr lang="ko-KR" altLang="en-US" sz="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D9B93B8-C8BB-49A2-A0CB-C80839171A6E}"/>
              </a:ext>
            </a:extLst>
          </p:cNvPr>
          <p:cNvSpPr>
            <a:spLocks noChangeAspect="1"/>
          </p:cNvSpPr>
          <p:nvPr/>
        </p:nvSpPr>
        <p:spPr>
          <a:xfrm>
            <a:off x="2609474" y="286994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2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5426FE0-BA25-4244-B09F-D8B1625174A1}"/>
              </a:ext>
            </a:extLst>
          </p:cNvPr>
          <p:cNvSpPr>
            <a:spLocks noChangeAspect="1"/>
          </p:cNvSpPr>
          <p:nvPr/>
        </p:nvSpPr>
        <p:spPr>
          <a:xfrm>
            <a:off x="1714797" y="3517460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3</a:t>
            </a:r>
            <a:endParaRPr lang="ko-KR" altLang="en-US" sz="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69B19B-634D-41EB-803C-F6BB309A3BC4}"/>
              </a:ext>
            </a:extLst>
          </p:cNvPr>
          <p:cNvSpPr>
            <a:spLocks noChangeAspect="1"/>
          </p:cNvSpPr>
          <p:nvPr/>
        </p:nvSpPr>
        <p:spPr>
          <a:xfrm>
            <a:off x="3315533" y="358994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4</a:t>
            </a:r>
            <a:endParaRPr lang="ko-KR" altLang="en-US" sz="2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A625EE-49A8-4F5A-B350-C13106080960}"/>
              </a:ext>
            </a:extLst>
          </p:cNvPr>
          <p:cNvSpPr>
            <a:spLocks noChangeAspect="1"/>
          </p:cNvSpPr>
          <p:nvPr/>
        </p:nvSpPr>
        <p:spPr>
          <a:xfrm>
            <a:off x="834061" y="377197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5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50C331-A575-428F-B660-5A08F41DDA8C}"/>
              </a:ext>
            </a:extLst>
          </p:cNvPr>
          <p:cNvSpPr>
            <a:spLocks noChangeAspect="1"/>
          </p:cNvSpPr>
          <p:nvPr/>
        </p:nvSpPr>
        <p:spPr>
          <a:xfrm>
            <a:off x="1953622" y="464466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6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6A2B1AA-A0F6-48B4-B914-E0A0F87D2371}"/>
              </a:ext>
            </a:extLst>
          </p:cNvPr>
          <p:cNvSpPr>
            <a:spLocks noChangeAspect="1"/>
          </p:cNvSpPr>
          <p:nvPr/>
        </p:nvSpPr>
        <p:spPr>
          <a:xfrm>
            <a:off x="3039974" y="461603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7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DBE822-3B63-4308-BF71-1299694A8B1F}"/>
              </a:ext>
            </a:extLst>
          </p:cNvPr>
          <p:cNvSpPr>
            <a:spLocks noChangeAspect="1"/>
          </p:cNvSpPr>
          <p:nvPr/>
        </p:nvSpPr>
        <p:spPr>
          <a:xfrm>
            <a:off x="658424" y="2854500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8</a:t>
            </a:r>
            <a:endParaRPr lang="ko-KR" altLang="en-US" sz="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8A389-2C8C-49E2-9DAC-CC6F56F9F969}"/>
              </a:ext>
            </a:extLst>
          </p:cNvPr>
          <p:cNvSpPr txBox="1"/>
          <p:nvPr/>
        </p:nvSpPr>
        <p:spPr>
          <a:xfrm>
            <a:off x="1730589" y="652896"/>
            <a:ext cx="11977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~ 8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FF148-8841-43EB-9BA1-D06656469571}"/>
              </a:ext>
            </a:extLst>
          </p:cNvPr>
          <p:cNvSpPr txBox="1"/>
          <p:nvPr/>
        </p:nvSpPr>
        <p:spPr>
          <a:xfrm>
            <a:off x="4872313" y="1572369"/>
            <a:ext cx="4105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8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100%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CB548-5B00-4E76-9E7B-BBDA1D056088}"/>
              </a:ext>
            </a:extLst>
          </p:cNvPr>
          <p:cNvSpPr txBox="1"/>
          <p:nvPr/>
        </p:nvSpPr>
        <p:spPr>
          <a:xfrm>
            <a:off x="4880374" y="2823234"/>
            <a:ext cx="39276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DAF814-EB3B-45D7-A02A-5E3287287EFA}"/>
              </a:ext>
            </a:extLst>
          </p:cNvPr>
          <p:cNvSpPr txBox="1"/>
          <p:nvPr/>
        </p:nvSpPr>
        <p:spPr>
          <a:xfrm>
            <a:off x="4880374" y="4074099"/>
            <a:ext cx="39276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25%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4AE62-D852-4F4B-B13F-B04109C6F1FD}"/>
              </a:ext>
            </a:extLst>
          </p:cNvPr>
          <p:cNvSpPr txBox="1"/>
          <p:nvPr/>
        </p:nvSpPr>
        <p:spPr>
          <a:xfrm>
            <a:off x="4880374" y="5324964"/>
            <a:ext cx="4195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12.5%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4F219-F8E1-40B1-81DC-1D08568B8DA2}"/>
              </a:ext>
            </a:extLst>
          </p:cNvPr>
          <p:cNvSpPr txBox="1"/>
          <p:nvPr/>
        </p:nvSpPr>
        <p:spPr>
          <a:xfrm>
            <a:off x="9329161" y="2526689"/>
            <a:ext cx="2377574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대상  숫자 감소</a:t>
            </a:r>
            <a:endParaRPr lang="en-US" altLang="ko-KR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en-US" altLang="ko-KR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35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↓</a:t>
            </a:r>
          </a:p>
          <a:p>
            <a:pPr algn="ctr"/>
            <a:endParaRPr lang="en-US" altLang="ko-KR" sz="35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난이도 증가</a:t>
            </a:r>
          </a:p>
        </p:txBody>
      </p:sp>
    </p:spTree>
    <p:extLst>
      <p:ext uri="{BB962C8B-B14F-4D97-AF65-F5344CB8AC3E}">
        <p14:creationId xmlns:p14="http://schemas.microsoft.com/office/powerpoint/2010/main" val="14526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2C5DE1C-A6A5-4302-B952-CE69F36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DBDCF6-BB96-433A-A544-691FA132FA64}"/>
              </a:ext>
            </a:extLst>
          </p:cNvPr>
          <p:cNvSpPr/>
          <p:nvPr/>
        </p:nvSpPr>
        <p:spPr>
          <a:xfrm>
            <a:off x="266302" y="1216362"/>
            <a:ext cx="4282646" cy="544954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E50-77BA-4C19-90F7-8D27DBB146CA}"/>
              </a:ext>
            </a:extLst>
          </p:cNvPr>
          <p:cNvSpPr txBox="1"/>
          <p:nvPr/>
        </p:nvSpPr>
        <p:spPr>
          <a:xfrm>
            <a:off x="1930572" y="76431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42026-8848-4C2D-9327-0177171C86B1}"/>
              </a:ext>
            </a:extLst>
          </p:cNvPr>
          <p:cNvSpPr txBox="1"/>
          <p:nvPr/>
        </p:nvSpPr>
        <p:spPr>
          <a:xfrm>
            <a:off x="1763987" y="6209665"/>
            <a:ext cx="1287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00B54-3BCA-4DDE-9041-BAD2FC6E75AB}"/>
              </a:ext>
            </a:extLst>
          </p:cNvPr>
          <p:cNvSpPr txBox="1"/>
          <p:nvPr/>
        </p:nvSpPr>
        <p:spPr>
          <a:xfrm>
            <a:off x="1970326" y="1318338"/>
            <a:ext cx="874598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Header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9F0224-45D1-4E56-92B3-D20DCB827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80839"/>
              </p:ext>
            </p:extLst>
          </p:nvPr>
        </p:nvGraphicFramePr>
        <p:xfrm>
          <a:off x="1324927" y="1696153"/>
          <a:ext cx="2165396" cy="235409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5396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39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Version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Previous Block Hash</a:t>
                      </a:r>
                      <a:endParaRPr lang="en-US" altLang="ko-KR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Merkle Root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Difficulty Target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3160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2E22739-AE73-4274-80B4-94A839C55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21299"/>
              </p:ext>
            </p:extLst>
          </p:nvPr>
        </p:nvGraphicFramePr>
        <p:xfrm>
          <a:off x="9251826" y="950446"/>
          <a:ext cx="2673873" cy="1859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13934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  <a:gridCol w="888477">
                  <a:extLst>
                    <a:ext uri="{9D8B030D-6E8A-4147-A177-3AD203B41FA5}">
                      <a16:colId xmlns:a16="http://schemas.microsoft.com/office/drawing/2014/main" val="1313055064"/>
                    </a:ext>
                  </a:extLst>
                </a:gridCol>
                <a:gridCol w="671462">
                  <a:extLst>
                    <a:ext uri="{9D8B030D-6E8A-4147-A177-3AD203B41FA5}">
                      <a16:colId xmlns:a16="http://schemas.microsoft.com/office/drawing/2014/main" val="2529914267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Field</a:t>
                      </a:r>
                      <a:endParaRPr lang="ko-KR" altLang="en-US" sz="10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Size (bits)</a:t>
                      </a:r>
                      <a:endParaRPr lang="ko-KR" altLang="en-US" sz="10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0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99"/>
                  </a:ext>
                </a:extLst>
              </a:tr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Version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717816"/>
                  </a:ext>
                </a:extLst>
              </a:tr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Previous Block Hash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char[32]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Merkle Root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char[32]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Bits (Difficulty)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12169D-21B0-472E-9396-E9AB8EE14749}"/>
              </a:ext>
            </a:extLst>
          </p:cNvPr>
          <p:cNvSpPr txBox="1"/>
          <p:nvPr/>
        </p:nvSpPr>
        <p:spPr>
          <a:xfrm>
            <a:off x="9251826" y="669220"/>
            <a:ext cx="611706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59719A-CC21-44D1-B37B-FDDDC164D4C7}"/>
              </a:ext>
            </a:extLst>
          </p:cNvPr>
          <p:cNvGrpSpPr/>
          <p:nvPr/>
        </p:nvGrpSpPr>
        <p:grpSpPr>
          <a:xfrm>
            <a:off x="390089" y="4368981"/>
            <a:ext cx="4032838" cy="1831794"/>
            <a:chOff x="564960" y="4368981"/>
            <a:chExt cx="3031277" cy="18317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1279B-7357-4AA9-A4CA-7251905BBAF1}"/>
                </a:ext>
              </a:extLst>
            </p:cNvPr>
            <p:cNvSpPr txBox="1"/>
            <p:nvPr/>
          </p:nvSpPr>
          <p:spPr>
            <a:xfrm>
              <a:off x="564960" y="5890309"/>
              <a:ext cx="1461205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A71D8E-AF59-4C60-B5F1-C61E3CD28040}"/>
                </a:ext>
              </a:extLst>
            </p:cNvPr>
            <p:cNvSpPr txBox="1"/>
            <p:nvPr/>
          </p:nvSpPr>
          <p:spPr>
            <a:xfrm>
              <a:off x="2134006" y="5892998"/>
              <a:ext cx="1461205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DB54FD-D6C7-4A6A-85C3-F679B27AD312}"/>
                </a:ext>
              </a:extLst>
            </p:cNvPr>
            <p:cNvSpPr txBox="1"/>
            <p:nvPr/>
          </p:nvSpPr>
          <p:spPr>
            <a:xfrm>
              <a:off x="564960" y="5111373"/>
              <a:ext cx="1461205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= SHA256(SHA256(Tx0))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EDF675-3F45-4237-BE10-426832A87535}"/>
                </a:ext>
              </a:extLst>
            </p:cNvPr>
            <p:cNvSpPr txBox="1"/>
            <p:nvPr/>
          </p:nvSpPr>
          <p:spPr>
            <a:xfrm>
              <a:off x="732841" y="4368981"/>
              <a:ext cx="2638864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SHA256(SHA256(Hash1+Hash2))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1806355-81E6-4D6C-9A8F-0CA6F6CD2321}"/>
                </a:ext>
              </a:extLst>
            </p:cNvPr>
            <p:cNvCxnSpPr>
              <a:cxnSpLocks/>
              <a:stCxn id="15" idx="0"/>
              <a:endCxn id="17" idx="2"/>
            </p:cNvCxnSpPr>
            <p:nvPr/>
          </p:nvCxnSpPr>
          <p:spPr>
            <a:xfrm flipV="1">
              <a:off x="1295562" y="5634593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767DE47-1F50-4F60-A979-01E69C2E5ABC}"/>
                </a:ext>
              </a:extLst>
            </p:cNvPr>
            <p:cNvCxnSpPr>
              <a:cxnSpLocks/>
              <a:stCxn id="16" idx="0"/>
              <a:endCxn id="30" idx="2"/>
            </p:cNvCxnSpPr>
            <p:nvPr/>
          </p:nvCxnSpPr>
          <p:spPr>
            <a:xfrm flipV="1">
              <a:off x="2864609" y="5641638"/>
              <a:ext cx="1026" cy="25136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3762C9C-C7A1-4687-BF55-134FD032ACA5}"/>
                </a:ext>
              </a:extLst>
            </p:cNvPr>
            <p:cNvCxnSpPr>
              <a:cxnSpLocks/>
              <a:stCxn id="17" idx="0"/>
              <a:endCxn id="19" idx="2"/>
            </p:cNvCxnSpPr>
            <p:nvPr/>
          </p:nvCxnSpPr>
          <p:spPr>
            <a:xfrm flipV="1">
              <a:off x="1295562" y="4892201"/>
              <a:ext cx="75671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13667BD-D943-46E7-B271-A953CC0407D2}"/>
                </a:ext>
              </a:extLst>
            </p:cNvPr>
            <p:cNvCxnSpPr>
              <a:cxnSpLocks/>
              <a:stCxn id="30" idx="0"/>
              <a:endCxn id="19" idx="2"/>
            </p:cNvCxnSpPr>
            <p:nvPr/>
          </p:nvCxnSpPr>
          <p:spPr>
            <a:xfrm flipH="1" flipV="1">
              <a:off x="2052273" y="4892201"/>
              <a:ext cx="813361" cy="22621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54F4FB-E60B-4A9F-83A6-4EC45AA4D49A}"/>
                </a:ext>
              </a:extLst>
            </p:cNvPr>
            <p:cNvSpPr txBox="1"/>
            <p:nvPr/>
          </p:nvSpPr>
          <p:spPr>
            <a:xfrm>
              <a:off x="2135032" y="5118418"/>
              <a:ext cx="1461205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= SHA256(SHA256(Tx1))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3048939-D4C9-47FF-8560-70DAD1A6FBF6}"/>
              </a:ext>
            </a:extLst>
          </p:cNvPr>
          <p:cNvCxnSpPr>
            <a:cxnSpLocks/>
            <a:stCxn id="19" idx="1"/>
            <a:endCxn id="35" idx="1"/>
          </p:cNvCxnSpPr>
          <p:nvPr/>
        </p:nvCxnSpPr>
        <p:spPr>
          <a:xfrm rot="10800000" flipH="1">
            <a:off x="613439" y="2678053"/>
            <a:ext cx="648664" cy="1952539"/>
          </a:xfrm>
          <a:prstGeom prst="bentConnector3">
            <a:avLst>
              <a:gd name="adj1" fmla="val -35242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7132275-AC5B-4042-AA7D-9C7A99CACBA1}"/>
              </a:ext>
            </a:extLst>
          </p:cNvPr>
          <p:cNvSpPr txBox="1"/>
          <p:nvPr/>
        </p:nvSpPr>
        <p:spPr>
          <a:xfrm>
            <a:off x="1262103" y="2524163"/>
            <a:ext cx="31312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074B45-427D-47C6-9D81-2EC889866373}"/>
              </a:ext>
            </a:extLst>
          </p:cNvPr>
          <p:cNvSpPr/>
          <p:nvPr/>
        </p:nvSpPr>
        <p:spPr>
          <a:xfrm>
            <a:off x="5043893" y="2353412"/>
            <a:ext cx="2574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Set Nonce = 0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F35C0D-F792-45E1-ACB7-F26E888587F1}"/>
              </a:ext>
            </a:extLst>
          </p:cNvPr>
          <p:cNvSpPr/>
          <p:nvPr/>
        </p:nvSpPr>
        <p:spPr>
          <a:xfrm>
            <a:off x="5043893" y="3392856"/>
            <a:ext cx="2574000" cy="83907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Hash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∥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SHA256(SHA256(Header))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CD005B0-DD95-4971-B80E-AE190C8D3B58}"/>
              </a:ext>
            </a:extLst>
          </p:cNvPr>
          <p:cNvSpPr/>
          <p:nvPr/>
        </p:nvSpPr>
        <p:spPr>
          <a:xfrm>
            <a:off x="5043893" y="4731370"/>
            <a:ext cx="2574000" cy="784075"/>
          </a:xfrm>
          <a:prstGeom prst="flowChartDecisi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Hash &lt;= Target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BF5A34-54FE-4A24-9242-9496C6407104}"/>
              </a:ext>
            </a:extLst>
          </p:cNvPr>
          <p:cNvSpPr/>
          <p:nvPr/>
        </p:nvSpPr>
        <p:spPr>
          <a:xfrm>
            <a:off x="8498622" y="4725455"/>
            <a:ext cx="1998012" cy="784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Set Nonce += 1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DA294357-9F15-4767-B6DF-EEB7FB2A801C}"/>
              </a:ext>
            </a:extLst>
          </p:cNvPr>
          <p:cNvSpPr/>
          <p:nvPr/>
        </p:nvSpPr>
        <p:spPr>
          <a:xfrm>
            <a:off x="5043893" y="1313968"/>
            <a:ext cx="2574000" cy="540000"/>
          </a:xfrm>
          <a:prstGeom prst="flowChartTerminator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</a:rPr>
              <a:t>Find</a:t>
            </a:r>
            <a:r>
              <a:rPr lang="ko-KR" altLang="en-US" sz="1800" dirty="0"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</a:rPr>
              <a:t>Nonce</a:t>
            </a:r>
            <a:endParaRPr lang="ko-KR" altLang="en-US" sz="1800" dirty="0">
              <a:latin typeface="Arial" panose="020B0604020202020204" pitchFamily="34" charset="0"/>
            </a:endParaRPr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8D613284-7893-43E6-85FC-7ECB5D96B2C6}"/>
              </a:ext>
            </a:extLst>
          </p:cNvPr>
          <p:cNvSpPr/>
          <p:nvPr/>
        </p:nvSpPr>
        <p:spPr>
          <a:xfrm>
            <a:off x="5043893" y="6014889"/>
            <a:ext cx="2574000" cy="540000"/>
          </a:xfrm>
          <a:prstGeom prst="flowChartTerminator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</a:rPr>
              <a:t>Nonce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</a:rPr>
              <a:t>Found</a:t>
            </a:r>
            <a:endParaRPr lang="ko-KR" altLang="en-US" sz="1800" dirty="0">
              <a:latin typeface="Arial" panose="020B0604020202020204" pitchFamily="34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0EA986C-8E2B-4B67-B3B9-A3351CE4869A}"/>
              </a:ext>
            </a:extLst>
          </p:cNvPr>
          <p:cNvCxnSpPr>
            <a:stCxn id="45" idx="2"/>
            <a:endCxn id="41" idx="0"/>
          </p:cNvCxnSpPr>
          <p:nvPr/>
        </p:nvCxnSpPr>
        <p:spPr>
          <a:xfrm>
            <a:off x="6330893" y="1853968"/>
            <a:ext cx="0" cy="4994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96C1F94-81BA-4F05-92E8-993949D8F32F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330893" y="2893412"/>
            <a:ext cx="0" cy="4994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C816A8B-91A4-49D6-ABB5-1013336D945B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6330893" y="4231926"/>
            <a:ext cx="0" cy="4994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9AA8F77-5F57-4B0E-A907-C2A8A1CB1AEB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6330893" y="5515445"/>
            <a:ext cx="0" cy="499444"/>
          </a:xfrm>
          <a:prstGeom prst="straightConnector1">
            <a:avLst/>
          </a:prstGeom>
          <a:ln w="38100">
            <a:solidFill>
              <a:srgbClr val="5AFA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D37D3CE-169A-4B1D-84E1-FB40D15D9352}"/>
              </a:ext>
            </a:extLst>
          </p:cNvPr>
          <p:cNvCxnSpPr>
            <a:cxnSpLocks/>
            <a:stCxn id="44" idx="0"/>
            <a:endCxn id="42" idx="3"/>
          </p:cNvCxnSpPr>
          <p:nvPr/>
        </p:nvCxnSpPr>
        <p:spPr>
          <a:xfrm rot="16200000" flipV="1">
            <a:off x="8101229" y="3329055"/>
            <a:ext cx="913064" cy="187973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AF00A85-7386-46C6-9ECF-5C7CBF18DC02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7617893" y="5117855"/>
            <a:ext cx="880729" cy="5553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29FDB03-9B20-4AAA-8340-91B257977168}"/>
              </a:ext>
            </a:extLst>
          </p:cNvPr>
          <p:cNvSpPr txBox="1"/>
          <p:nvPr/>
        </p:nvSpPr>
        <p:spPr>
          <a:xfrm>
            <a:off x="6422156" y="5580242"/>
            <a:ext cx="40145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400" b="1" dirty="0">
                <a:solidFill>
                  <a:srgbClr val="5AFA6E"/>
                </a:solidFill>
                <a:latin typeface="Arial" panose="020B0604020202020204" pitchFamily="34" charset="0"/>
              </a:rPr>
              <a:t>Yes</a:t>
            </a:r>
            <a:endParaRPr lang="ko-KR" altLang="en-US" sz="1400" b="1" dirty="0">
              <a:solidFill>
                <a:srgbClr val="5AFA6E"/>
              </a:solidFill>
              <a:latin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CEBEF1-7F21-4063-8B54-FF3B74B2E01B}"/>
              </a:ext>
            </a:extLst>
          </p:cNvPr>
          <p:cNvSpPr txBox="1"/>
          <p:nvPr/>
        </p:nvSpPr>
        <p:spPr>
          <a:xfrm>
            <a:off x="7825097" y="4744533"/>
            <a:ext cx="331181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400" b="1" dirty="0">
                <a:solidFill>
                  <a:srgbClr val="EF296B"/>
                </a:solidFill>
                <a:latin typeface="Arial" panose="020B0604020202020204" pitchFamily="34" charset="0"/>
              </a:rPr>
              <a:t>No</a:t>
            </a:r>
            <a:endParaRPr lang="ko-KR" altLang="en-US" sz="1400" b="1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BAF72C-5864-4003-ADAB-F8732DB8D69E}"/>
              </a:ext>
            </a:extLst>
          </p:cNvPr>
          <p:cNvCxnSpPr/>
          <p:nvPr/>
        </p:nvCxnSpPr>
        <p:spPr>
          <a:xfrm>
            <a:off x="390089" y="5777819"/>
            <a:ext cx="4031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4D7E6B-9688-484D-BF58-4CE7988DD9B3}"/>
              </a:ext>
            </a:extLst>
          </p:cNvPr>
          <p:cNvSpPr txBox="1"/>
          <p:nvPr/>
        </p:nvSpPr>
        <p:spPr>
          <a:xfrm>
            <a:off x="3282253" y="597308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Level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Target /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Current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16836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69" grpId="0"/>
      <p:bldP spid="7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ECD289-85C0-4811-9746-FE383AD4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 블록</a:t>
            </a:r>
            <a:r>
              <a:rPr lang="en-US" altLang="ko-KR" dirty="0"/>
              <a:t> (Difficulty Epoch)</a:t>
            </a:r>
            <a:r>
              <a:rPr lang="ko-KR" altLang="en-US" dirty="0"/>
              <a:t> 마다 난이도 조정</a:t>
            </a:r>
            <a:endParaRPr lang="en-US" altLang="ko-KR" dirty="0"/>
          </a:p>
          <a:p>
            <a:r>
              <a:rPr lang="ko-KR" altLang="en-US" dirty="0"/>
              <a:t>난이도 조정 비율 </a:t>
            </a:r>
            <a:r>
              <a:rPr lang="en-US" altLang="ko-KR" dirty="0"/>
              <a:t>= 2016 </a:t>
            </a:r>
            <a:r>
              <a:rPr lang="ko-KR" altLang="en-US" dirty="0"/>
              <a:t>블록의 채굴 총 소요 시간 </a:t>
            </a:r>
            <a:r>
              <a:rPr lang="en-US" altLang="ko-KR" dirty="0"/>
              <a:t>/ 20,160</a:t>
            </a:r>
            <a:r>
              <a:rPr lang="ko-KR" altLang="en-US" dirty="0"/>
              <a:t>분</a:t>
            </a:r>
            <a:r>
              <a:rPr lang="en-US" altLang="ko-KR" dirty="0"/>
              <a:t>(10</a:t>
            </a:r>
            <a:r>
              <a:rPr lang="ko-KR" altLang="en-US" dirty="0"/>
              <a:t>분 </a:t>
            </a:r>
            <a:r>
              <a:rPr lang="en-US" altLang="ko-KR" dirty="0"/>
              <a:t>* 2016) (2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다음 난이도 </a:t>
            </a:r>
            <a:r>
              <a:rPr lang="en-US" altLang="ko-KR" dirty="0"/>
              <a:t>= </a:t>
            </a:r>
            <a:r>
              <a:rPr lang="ko-KR" altLang="en-US" dirty="0"/>
              <a:t>현재 난이도 </a:t>
            </a:r>
            <a:r>
              <a:rPr lang="en-US" altLang="ko-KR" dirty="0"/>
              <a:t>* </a:t>
            </a:r>
            <a:r>
              <a:rPr lang="ko-KR" altLang="en-US" dirty="0"/>
              <a:t>비율</a:t>
            </a:r>
            <a:endParaRPr lang="en-US" altLang="ko-KR" dirty="0"/>
          </a:p>
          <a:p>
            <a:r>
              <a:rPr lang="ko-KR" altLang="en-US" dirty="0"/>
              <a:t>하한은 </a:t>
            </a:r>
            <a:r>
              <a:rPr lang="en-US" altLang="ko-KR" dirty="0"/>
              <a:t>1,</a:t>
            </a:r>
            <a:r>
              <a:rPr lang="ko-KR" altLang="en-US" dirty="0"/>
              <a:t> 상한은 제한 없음</a:t>
            </a:r>
            <a:endParaRPr lang="en-US" altLang="ko-KR" dirty="0"/>
          </a:p>
          <a:p>
            <a:r>
              <a:rPr lang="ko-KR" altLang="en-US" dirty="0"/>
              <a:t>난이도 보정 계수는 최대 </a:t>
            </a:r>
            <a:r>
              <a:rPr lang="en-US" altLang="ko-KR" dirty="0"/>
              <a:t>4</a:t>
            </a:r>
            <a:r>
              <a:rPr lang="ko-KR" altLang="en-US" dirty="0"/>
              <a:t>배</a:t>
            </a:r>
            <a:r>
              <a:rPr lang="en-US" altLang="ko-KR" dirty="0"/>
              <a:t>, </a:t>
            </a:r>
            <a:r>
              <a:rPr lang="ko-KR" altLang="en-US" dirty="0"/>
              <a:t>최소 </a:t>
            </a:r>
            <a:r>
              <a:rPr lang="en-US" altLang="ko-KR" dirty="0"/>
              <a:t>¼</a:t>
            </a:r>
            <a:r>
              <a:rPr lang="ko-KR" altLang="en-US" dirty="0"/>
              <a:t>배 </a:t>
            </a:r>
            <a:r>
              <a:rPr lang="en-US" altLang="ko-KR" dirty="0"/>
              <a:t>➡ </a:t>
            </a:r>
            <a:r>
              <a:rPr lang="ko-KR" altLang="en-US" dirty="0"/>
              <a:t>급격한 변화 방지 ➡</a:t>
            </a:r>
            <a:r>
              <a:rPr lang="en-US" altLang="ko-KR" dirty="0"/>
              <a:t> Epoch </a:t>
            </a:r>
            <a:r>
              <a:rPr lang="ko-KR" altLang="en-US" dirty="0"/>
              <a:t>당 </a:t>
            </a:r>
            <a:r>
              <a:rPr lang="en-US" altLang="ko-KR" dirty="0"/>
              <a:t>+300%(4x) </a:t>
            </a:r>
            <a:r>
              <a:rPr lang="ko-KR" altLang="en-US" dirty="0"/>
              <a:t>또는 </a:t>
            </a:r>
            <a:r>
              <a:rPr lang="en-US" altLang="ko-KR" dirty="0"/>
              <a:t>-75%(1/4) </a:t>
            </a:r>
            <a:r>
              <a:rPr lang="ko-KR" altLang="en-US" dirty="0"/>
              <a:t>로 제한</a:t>
            </a:r>
            <a:endParaRPr lang="en-US" altLang="ko-KR" dirty="0"/>
          </a:p>
          <a:p>
            <a:r>
              <a:rPr lang="en-US" altLang="ko-KR" dirty="0" err="1"/>
              <a:t>bdiff</a:t>
            </a:r>
            <a:r>
              <a:rPr lang="en-US" altLang="ko-KR" dirty="0"/>
              <a:t> -&gt; </a:t>
            </a:r>
            <a:r>
              <a:rPr lang="ko-KR" altLang="en-US" dirty="0"/>
              <a:t>대략적인 난이도</a:t>
            </a:r>
            <a:endParaRPr lang="en-US" altLang="ko-KR" dirty="0"/>
          </a:p>
          <a:p>
            <a:r>
              <a:rPr lang="en-US" altLang="ko-KR" dirty="0"/>
              <a:t>difficulty = difficulty_1_target / </a:t>
            </a:r>
            <a:r>
              <a:rPr lang="en-US" altLang="ko-KR" dirty="0" err="1"/>
              <a:t>current_target</a:t>
            </a:r>
            <a:r>
              <a:rPr lang="en-US" altLang="ko-KR" dirty="0"/>
              <a:t> = </a:t>
            </a:r>
            <a:r>
              <a:rPr lang="en-US" altLang="ko-KR" dirty="0" err="1"/>
              <a:t>maximum_target</a:t>
            </a:r>
            <a:r>
              <a:rPr lang="en-US" altLang="ko-KR" dirty="0"/>
              <a:t> / </a:t>
            </a:r>
            <a:r>
              <a:rPr lang="en-US" altLang="ko-KR" dirty="0" err="1"/>
              <a:t>current_target</a:t>
            </a:r>
            <a:endParaRPr lang="en-US" altLang="ko-KR" dirty="0"/>
          </a:p>
          <a:p>
            <a:pPr lvl="1"/>
            <a:r>
              <a:rPr lang="en-US" altLang="ko-KR" dirty="0" err="1"/>
              <a:t>current_target</a:t>
            </a:r>
            <a:r>
              <a:rPr lang="en-US" altLang="ko-KR" dirty="0"/>
              <a:t> </a:t>
            </a:r>
            <a:r>
              <a:rPr lang="ko-KR" altLang="en-US" dirty="0"/>
              <a:t>이 작으면 난이도가 </a:t>
            </a:r>
            <a:r>
              <a:rPr lang="ko-KR" altLang="en-US" dirty="0" err="1"/>
              <a:t>높이진다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difficulty_1_target (pool difficulty, </a:t>
            </a:r>
            <a:r>
              <a:rPr lang="en-US" altLang="ko-KR" dirty="0" err="1"/>
              <a:t>pdiff</a:t>
            </a:r>
            <a:r>
              <a:rPr lang="en-US" altLang="ko-KR" dirty="0"/>
              <a:t>) = </a:t>
            </a:r>
            <a:r>
              <a:rPr lang="ko-KR" altLang="en-US" dirty="0"/>
              <a:t>선행 </a:t>
            </a:r>
            <a:r>
              <a:rPr lang="en-US" altLang="ko-KR" dirty="0"/>
              <a:t>32bit 0,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해시</a:t>
            </a:r>
            <a:br>
              <a:rPr lang="en-US" altLang="ko-KR" dirty="0"/>
            </a:br>
            <a:r>
              <a:rPr lang="en-US" altLang="ko-KR" dirty="0"/>
              <a:t>0x1d00ffff  -&gt; </a:t>
            </a:r>
            <a:r>
              <a:rPr lang="en-US" altLang="ko-KR" dirty="0" err="1"/>
              <a:t>maximum_target</a:t>
            </a:r>
            <a:r>
              <a:rPr lang="en-US" altLang="ko-KR" dirty="0"/>
              <a:t> = 0x00ffff * 2**(8*(0x1d - 3)) = 0x00000000FFFF00000000000000000000000000000000000000000000000000</a:t>
            </a:r>
            <a:br>
              <a:rPr lang="en-US" altLang="ko-KR" dirty="0"/>
            </a:br>
            <a:r>
              <a:rPr lang="ko-KR" altLang="en-US" dirty="0"/>
              <a:t>종종 잘리지 않은 </a:t>
            </a:r>
            <a:r>
              <a:rPr lang="en-US" altLang="ko-KR" dirty="0"/>
              <a:t>0x00000000FFFFFFFFFFFFFFFFFFFFFFFFFFFFFFFFFFFFFFFFFFFFFFFFFFFFFFFF </a:t>
            </a:r>
            <a:r>
              <a:rPr lang="ko-KR" altLang="en-US" dirty="0"/>
              <a:t>를 사용함을 유의</a:t>
            </a:r>
            <a:endParaRPr lang="en-US" altLang="ko-KR" dirty="0"/>
          </a:p>
          <a:p>
            <a:r>
              <a:rPr lang="en-US" altLang="ko-KR" dirty="0"/>
              <a:t>difficulty target : targe</a:t>
            </a:r>
            <a:r>
              <a:rPr lang="ko-KR" altLang="en-US" dirty="0"/>
              <a:t>의 압축된 표현 </a:t>
            </a:r>
            <a:r>
              <a:rPr lang="en-US" altLang="ko-KR" dirty="0"/>
              <a:t>-&gt; 0x</a:t>
            </a:r>
            <a:r>
              <a:rPr lang="en-US" altLang="ko-KR" dirty="0">
                <a:solidFill>
                  <a:srgbClr val="0071FF"/>
                </a:solidFill>
              </a:rPr>
              <a:t>1b</a:t>
            </a:r>
            <a:r>
              <a:rPr lang="en-US" altLang="ko-KR" dirty="0">
                <a:solidFill>
                  <a:srgbClr val="EF296B"/>
                </a:solidFill>
              </a:rPr>
              <a:t>0404db</a:t>
            </a:r>
            <a:r>
              <a:rPr lang="en-US" altLang="ko-KR" dirty="0"/>
              <a:t> (little endian)</a:t>
            </a:r>
          </a:p>
          <a:p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0404cb</a:t>
            </a:r>
            <a:r>
              <a:rPr lang="en-US" altLang="ko-KR" dirty="0"/>
              <a:t> * 2**(8*(0x</a:t>
            </a:r>
            <a:r>
              <a:rPr lang="en-US" altLang="ko-KR" dirty="0">
                <a:solidFill>
                  <a:srgbClr val="0071FF"/>
                </a:solidFill>
              </a:rPr>
              <a:t>1b</a:t>
            </a:r>
            <a:r>
              <a:rPr lang="en-US" altLang="ko-KR" dirty="0"/>
              <a:t> - 3)) = 0x00000000000404CB0000000000000000000000000000000000000000000000</a:t>
            </a:r>
          </a:p>
          <a:p>
            <a:r>
              <a:rPr lang="en-US" altLang="ko-KR" dirty="0"/>
              <a:t>0x00000000FFFF00000000000000000000000000000000000000000000000000 /</a:t>
            </a:r>
            <a:br>
              <a:rPr lang="en-US" altLang="ko-KR" dirty="0"/>
            </a:br>
            <a:r>
              <a:rPr lang="en-US" altLang="ko-KR" dirty="0"/>
              <a:t>0x00000000000404CB00000000000000000000000000000000000000000000000</a:t>
            </a:r>
            <a:br>
              <a:rPr lang="en-US" altLang="ko-KR" dirty="0"/>
            </a:br>
            <a:r>
              <a:rPr lang="en-US" altLang="ko-KR" dirty="0"/>
              <a:t>= 16307.420938523983(</a:t>
            </a:r>
            <a:r>
              <a:rPr lang="en-US" altLang="ko-KR" dirty="0" err="1"/>
              <a:t>bdiff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0x00000000FFFFFFFFFFFFFFFFFFFFFFFFFFFFFFFFFFFFFFFFFFFFFFFFFFFFFFFF / 0x00000000000404CB00000000000000000000000000000000000000000000000</a:t>
            </a:r>
            <a:br>
              <a:rPr lang="en-US" altLang="ko-KR" dirty="0"/>
            </a:br>
            <a:r>
              <a:rPr lang="en-US" altLang="ko-KR" dirty="0"/>
              <a:t>= 16307.669773817162 (</a:t>
            </a:r>
            <a:r>
              <a:rPr lang="en-US" altLang="ko-KR" dirty="0" err="1"/>
              <a:t>pdiff</a:t>
            </a:r>
            <a:r>
              <a:rPr lang="en-US" altLang="ko-KR" dirty="0"/>
              <a:t>)(pool difficulty)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D7712D-0DFF-4D75-ACB2-CF2DCAD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Difficulty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577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777B84-61E1-444E-BE0A-DDB6C543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Difficulty 1 = 0x</a:t>
            </a:r>
            <a:r>
              <a:rPr lang="en-US" altLang="ko-KR" dirty="0">
                <a:solidFill>
                  <a:srgbClr val="0071FF"/>
                </a:solidFill>
              </a:rPr>
              <a:t>1d</a:t>
            </a:r>
            <a:r>
              <a:rPr lang="en-US" altLang="ko-KR" dirty="0">
                <a:solidFill>
                  <a:srgbClr val="EF296B"/>
                </a:solidFill>
              </a:rPr>
              <a:t>00ffff</a:t>
            </a:r>
          </a:p>
          <a:p>
            <a:r>
              <a:rPr lang="en-US" altLang="ko-KR" dirty="0" err="1"/>
              <a:t>maximum_target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00ffff</a:t>
            </a:r>
            <a:r>
              <a:rPr lang="en-US" altLang="ko-KR" dirty="0"/>
              <a:t> * 2**(8*(0x</a:t>
            </a:r>
            <a:r>
              <a:rPr lang="en-US" altLang="ko-KR" dirty="0">
                <a:solidFill>
                  <a:srgbClr val="0071FF"/>
                </a:solidFill>
              </a:rPr>
              <a:t>1d</a:t>
            </a:r>
            <a:r>
              <a:rPr lang="en-US" altLang="ko-KR" dirty="0"/>
              <a:t> - 3)) = 0x00000000FFFF00000000000000000000000000000000000000000000000000</a:t>
            </a:r>
          </a:p>
          <a:p>
            <a:r>
              <a:rPr lang="en-US" altLang="ko-KR" dirty="0"/>
              <a:t>Current Target </a:t>
            </a:r>
            <a:r>
              <a:rPr lang="ko-KR" altLang="en-US" dirty="0"/>
              <a:t>보다 작은 것을 찾기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D00412-71CB-4FA3-8700-6BD582EB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836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F3EA1F-DD5B-45FC-9605-F4BF4D66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3AD3F-8256-4B73-9A6E-DD11A777976E}"/>
              </a:ext>
            </a:extLst>
          </p:cNvPr>
          <p:cNvSpPr txBox="1"/>
          <p:nvPr/>
        </p:nvSpPr>
        <p:spPr>
          <a:xfrm>
            <a:off x="5840124" y="277168"/>
            <a:ext cx="60946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https://github.com/bitcoin/bitcoin/blob/master/src/rpc/mining.cpp#L117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9AF8-CD70-4DC1-A94C-1C4342EA9B33}"/>
              </a:ext>
            </a:extLst>
          </p:cNvPr>
          <p:cNvSpPr txBox="1"/>
          <p:nvPr/>
        </p:nvSpPr>
        <p:spPr>
          <a:xfrm>
            <a:off x="5367151" y="1373024"/>
            <a:ext cx="728849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Block Header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BF32-2728-40B2-A92D-4BE07A7E6A20}"/>
              </a:ext>
            </a:extLst>
          </p:cNvPr>
          <p:cNvSpPr txBox="1"/>
          <p:nvPr/>
        </p:nvSpPr>
        <p:spPr>
          <a:xfrm>
            <a:off x="5611917" y="3136351"/>
            <a:ext cx="47878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Serialize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C2C347-A7DC-4B95-9718-B8C56E73C27F}"/>
              </a:ext>
            </a:extLst>
          </p:cNvPr>
          <p:cNvCxnSpPr/>
          <p:nvPr/>
        </p:nvCxnSpPr>
        <p:spPr>
          <a:xfrm flipV="1">
            <a:off x="6096000" y="730507"/>
            <a:ext cx="0" cy="603870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3270EF0F-9C9C-4BEE-BB78-EB22D126E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669518"/>
            <a:ext cx="5958175" cy="52168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src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hash.h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CHashWriter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/**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double-SHA256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written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*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ctx.Finalize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result.begin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ctx.Reset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result.begin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(),CSHA256::OUTPUT_SIZE).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result.begin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template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CHashWriter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stream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/**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256-bit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object's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template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=SER_GETHASH,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=PROTOCOL_VERSION)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CHashWriter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ss.GetHash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E3381AB-DC8E-47E4-BA48-0BA3141B5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4" y="664782"/>
            <a:ext cx="5858356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block.h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CBlcockHeader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B51B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hashPrevBlock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SERIALIZE_METHODS(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READWRITE(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obj.hashPrevBlock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obj.hashMerkleRoot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 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block.cpp -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CBlcock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A8B-281A-4532-A8E2-D6A27EC4A9A5}"/>
              </a:ext>
            </a:extLst>
          </p:cNvPr>
          <p:cNvSpPr txBox="1"/>
          <p:nvPr/>
        </p:nvSpPr>
        <p:spPr>
          <a:xfrm>
            <a:off x="5470851" y="4409885"/>
            <a:ext cx="61984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Block Hash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C8AA0-E9CE-4011-B097-62E385A51DC5}"/>
              </a:ext>
            </a:extLst>
          </p:cNvPr>
          <p:cNvSpPr txBox="1"/>
          <p:nvPr/>
        </p:nvSpPr>
        <p:spPr>
          <a:xfrm>
            <a:off x="2186611" y="664782"/>
            <a:ext cx="3918005" cy="230832"/>
          </a:xfrm>
          <a:prstGeom prst="rect">
            <a:avLst/>
          </a:prstGeom>
          <a:noFill/>
        </p:spPr>
        <p:txBody>
          <a:bodyPr wrap="square" rIns="3600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https://github.com/bitcoin/bitcoin/blob/master/src/primitives/block.h#L20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2F1B5-D0BA-4AD5-A6E6-3C8E5373D100}"/>
              </a:ext>
            </a:extLst>
          </p:cNvPr>
          <p:cNvSpPr txBox="1"/>
          <p:nvPr/>
        </p:nvSpPr>
        <p:spPr>
          <a:xfrm>
            <a:off x="2188594" y="3945946"/>
            <a:ext cx="3918005" cy="230832"/>
          </a:xfrm>
          <a:prstGeom prst="rect">
            <a:avLst/>
          </a:prstGeom>
          <a:noFill/>
        </p:spPr>
        <p:txBody>
          <a:bodyPr wrap="square" rIns="3600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https://github.com/bitcoin/bitcoin/blob/master/src/primitives/block.cpp#L11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CAA21-1164-4982-BA07-3B3C8F15158B}"/>
              </a:ext>
            </a:extLst>
          </p:cNvPr>
          <p:cNvSpPr txBox="1"/>
          <p:nvPr/>
        </p:nvSpPr>
        <p:spPr>
          <a:xfrm>
            <a:off x="11057023" y="2117612"/>
            <a:ext cx="86350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Double SHA256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734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F3EA1F-DD5B-45FC-9605-F4BF4D66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FBFCBD-FC3B-48DB-930C-1A6C095C7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8" y="666897"/>
            <a:ext cx="6405991" cy="4662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mining.cpp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GenerateBlock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ChainstateManager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chainman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uint64_t&amp;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uint256&amp;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block_hash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block_hash.SetNull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block.hashMerkleRoot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numeric_limits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&lt;uint32_t&gt;::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CheckProofOfWork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chainparams.GetConsensus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ShutdownRequested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++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ShutdownRequested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numeric_limits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&lt;uint32_t&gt;::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shared_ptr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shared_pblock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make_shared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&gt;(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chainman.ProcessNewBlock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shared_pblock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nullptr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throw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JSONRPCError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(RPC_INTERNAL_ERROR,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ProcessNewBlock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block_hash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3AD3F-8256-4B73-9A6E-DD11A777976E}"/>
              </a:ext>
            </a:extLst>
          </p:cNvPr>
          <p:cNvSpPr txBox="1"/>
          <p:nvPr/>
        </p:nvSpPr>
        <p:spPr>
          <a:xfrm>
            <a:off x="551291" y="668340"/>
            <a:ext cx="60946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https://github.com/bitcoin/bitcoin/blob/master/src/rpc/mining.cpp#L117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9AF8-CD70-4DC1-A94C-1C4342EA9B33}"/>
              </a:ext>
            </a:extLst>
          </p:cNvPr>
          <p:cNvSpPr txBox="1"/>
          <p:nvPr/>
        </p:nvSpPr>
        <p:spPr>
          <a:xfrm>
            <a:off x="5988971" y="1514039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Merkle Root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BF32-2728-40B2-A92D-4BE07A7E6A20}"/>
              </a:ext>
            </a:extLst>
          </p:cNvPr>
          <p:cNvSpPr txBox="1"/>
          <p:nvPr/>
        </p:nvSpPr>
        <p:spPr>
          <a:xfrm>
            <a:off x="6021031" y="1922096"/>
            <a:ext cx="62625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Find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E8A3E5D-2A7D-45B9-BFD2-DC1E1F9EF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802" y="515821"/>
            <a:ext cx="5343278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pow.cpp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CheckProofOfWork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arith_uint256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bnTarget.SetCompact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range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UintToArith256(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params.powLimit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matches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claimed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(UintToArith256(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C2C347-A7DC-4B95-9718-B8C56E73C27F}"/>
              </a:ext>
            </a:extLst>
          </p:cNvPr>
          <p:cNvCxnSpPr/>
          <p:nvPr/>
        </p:nvCxnSpPr>
        <p:spPr>
          <a:xfrm flipV="1">
            <a:off x="6647294" y="666897"/>
            <a:ext cx="0" cy="603870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2490CE-4FB3-4BAF-B4E5-53D7210FCFA6}"/>
              </a:ext>
            </a:extLst>
          </p:cNvPr>
          <p:cNvSpPr txBox="1"/>
          <p:nvPr/>
        </p:nvSpPr>
        <p:spPr>
          <a:xfrm>
            <a:off x="8010470" y="515821"/>
            <a:ext cx="3918005" cy="202842"/>
          </a:xfrm>
          <a:prstGeom prst="rect">
            <a:avLst/>
          </a:prstGeom>
          <a:noFill/>
        </p:spPr>
        <p:txBody>
          <a:bodyPr wrap="square" tIns="18000" rIns="3600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https://github.com/bitcoin/bitcoin/blob/master/src/pow.cpp#L74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68D757-CB13-419B-9EA0-882EF4A90DA5}"/>
              </a:ext>
            </a:extLst>
          </p:cNvPr>
          <p:cNvSpPr txBox="1"/>
          <p:nvPr/>
        </p:nvSpPr>
        <p:spPr>
          <a:xfrm>
            <a:off x="11157948" y="2618954"/>
            <a:ext cx="770527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Hash &lt; Target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AC53E1E2-C103-4EB7-8875-4664F12F4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479" y="3378143"/>
            <a:ext cx="5269368" cy="3277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arith_uint256.cpp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implementation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directly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shifts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instead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going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through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MPI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representation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arith_uint256&amp; arith_uint256::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0x007fffff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0x00800000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         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0xff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         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0xffff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56E6D-FC5E-4710-9F25-8A8B87174661}"/>
              </a:ext>
            </a:extLst>
          </p:cNvPr>
          <p:cNvSpPr txBox="1"/>
          <p:nvPr/>
        </p:nvSpPr>
        <p:spPr>
          <a:xfrm>
            <a:off x="11039110" y="1491196"/>
            <a:ext cx="88273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Calculate Target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CAD8A-90A4-4CE4-B856-6A5316944309}"/>
              </a:ext>
            </a:extLst>
          </p:cNvPr>
          <p:cNvSpPr txBox="1"/>
          <p:nvPr/>
        </p:nvSpPr>
        <p:spPr>
          <a:xfrm>
            <a:off x="8003843" y="3433225"/>
            <a:ext cx="3918005" cy="202842"/>
          </a:xfrm>
          <a:prstGeom prst="rect">
            <a:avLst/>
          </a:prstGeom>
          <a:noFill/>
        </p:spPr>
        <p:txBody>
          <a:bodyPr wrap="square" tIns="18000" rIns="3600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https://github.com/bitcoin/bitcoin/blob/master/src/arith_uint256.cpp#L198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11F35-DD6F-4865-AC44-78C445A33E67}"/>
              </a:ext>
            </a:extLst>
          </p:cNvPr>
          <p:cNvSpPr txBox="1"/>
          <p:nvPr/>
        </p:nvSpPr>
        <p:spPr>
          <a:xfrm>
            <a:off x="6059288" y="4123392"/>
            <a:ext cx="581374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New Block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640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EFE749-6926-4A8A-ADE5-5CE72D48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pow.cpp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9CA025-E145-4531-8CAF-1E9F8F85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46" y="1753294"/>
            <a:ext cx="4905955" cy="369331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 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CalculateNextWorkRequired(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pindexLast, int64_t nFirstBlockTime,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Consensus::Params&amp; params)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(params.fPowNoRetargeting)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Limit adjustment step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int64_t nActualTimespan =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 - nFirstBlockTime;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(nActualTimespan &lt; params.nPowTargetTimespan/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nActualTimespan = params.nPowTargetTimespan/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(nActualTimespan &gt; params.nPowTargetTimespan*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nActualTimespan = params.nPowTargetTimespan*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Retarget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arith_uint256 bnPowLimit = UintToArith256(params.powLimit);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arith_uint256 bnNew;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bnNew.SetCompact(pindexLast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bnNew *= nActualTimespan;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bnNew /= params.nPowTargetTimespan;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(bnNew &gt; bnPowLimit)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bnNew = bnPowLimit;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bnNew.GetCompact();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03268F-E2A2-4271-8340-80042769B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05" y="612844"/>
            <a:ext cx="5891917" cy="563231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 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GetNextWorkRequired(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pindexLast,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CBlockHeader *pblock,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Consensus::Params&amp; params)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assert(pindexLast != nullptr);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 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nProofOfWorkLimit = UintToArith256(params.powLimit).GetCompact();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Only change once per difficulty adjustment interval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((pindexLast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nHeight+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% params.DifficultyAdjustmentInterval() !=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(params.fPowAllowMinDifficultyBlocks)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Special difficulty rule for testnet: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// If the new block's timestamp is more than 2* 10 minutes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// then allow mining of a min-difficulty block.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(pblock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 &gt;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 + params.nPowTargetSpacing*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nProofOfWorkLimit;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Return the last non-special-min-difficulty-rules-block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 = pindexLast;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while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pprev &amp;&amp; 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 % params.DifficultyAdjustmentInterval() !=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 == nProofOfWorkLimit)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pindex = 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pprev;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Go back by what we want to be 14 days worth of blocks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nHeightFirst =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 - (params.DifficultyAdjustmentInterval()-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assert(nHeightFirst &gt;=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pindexFirst =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GetAncestor(nHeightFirst);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assert(pindexFirst);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CalculateNextWorkRequired(pindexLast, pindexFirst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GetBlockTime(), params);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01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트랜잭션 전파</a:t>
            </a:r>
            <a:r>
              <a:rPr lang="en-US" altLang="ko-KR" dirty="0"/>
              <a:t>(Transaction Broadcast)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6F7293E-E17A-4C1C-A5F3-56F8458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31" y="3415077"/>
            <a:ext cx="720000" cy="7200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E9A457-4ED7-4789-870E-7CDFEFF5D247}"/>
              </a:ext>
            </a:extLst>
          </p:cNvPr>
          <p:cNvCxnSpPr>
            <a:cxnSpLocks/>
          </p:cNvCxnSpPr>
          <p:nvPr/>
        </p:nvCxnSpPr>
        <p:spPr>
          <a:xfrm>
            <a:off x="1022663" y="3834932"/>
            <a:ext cx="1263337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5337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7699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8760000">
            <a:off x="8387035" y="535825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686950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F6E9536-5E86-42FF-99FB-D49695D83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8475" y="4189524"/>
            <a:ext cx="720000" cy="720000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1FBA89A-65BE-4445-BB53-C2A1C5C61433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10393251" y="4542662"/>
            <a:ext cx="815224" cy="68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C71DBA-6A0E-44D2-BC1D-A7CD91FF493B}"/>
              </a:ext>
            </a:extLst>
          </p:cNvPr>
          <p:cNvSpPr/>
          <p:nvPr/>
        </p:nvSpPr>
        <p:spPr>
          <a:xfrm>
            <a:off x="6965534" y="6095327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4BCE8FD-C655-494B-8174-CE505FD1535F}"/>
              </a:ext>
            </a:extLst>
          </p:cNvPr>
          <p:cNvSpPr/>
          <p:nvPr/>
        </p:nvSpPr>
        <p:spPr>
          <a:xfrm>
            <a:off x="2157444" y="4160482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097011-CBED-4400-9497-D29AC61C427D}"/>
              </a:ext>
            </a:extLst>
          </p:cNvPr>
          <p:cNvSpPr/>
          <p:nvPr/>
        </p:nvSpPr>
        <p:spPr>
          <a:xfrm>
            <a:off x="2021605" y="4056464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050D2E-E36A-4052-A600-54600304228B}"/>
              </a:ext>
            </a:extLst>
          </p:cNvPr>
          <p:cNvSpPr/>
          <p:nvPr/>
        </p:nvSpPr>
        <p:spPr>
          <a:xfrm>
            <a:off x="10323681" y="4987231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34386F-77CD-4F1C-A72E-B2C4ED996E4A}"/>
              </a:ext>
            </a:extLst>
          </p:cNvPr>
          <p:cNvSpPr/>
          <p:nvPr/>
        </p:nvSpPr>
        <p:spPr>
          <a:xfrm>
            <a:off x="10183783" y="4901669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6063324-F7CB-42F2-B437-BF9AD7A693AE}"/>
              </a:ext>
            </a:extLst>
          </p:cNvPr>
          <p:cNvSpPr/>
          <p:nvPr/>
        </p:nvSpPr>
        <p:spPr>
          <a:xfrm>
            <a:off x="6818178" y="6002378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CC4852C-B804-4A8B-A22C-704C223B4143}"/>
              </a:ext>
            </a:extLst>
          </p:cNvPr>
          <p:cNvGrpSpPr/>
          <p:nvPr/>
        </p:nvGrpSpPr>
        <p:grpSpPr>
          <a:xfrm>
            <a:off x="10283228" y="2111469"/>
            <a:ext cx="499898" cy="593162"/>
            <a:chOff x="10183783" y="4901669"/>
            <a:chExt cx="499898" cy="59316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0D576-ED2C-401F-8714-0BF49CF417A4}"/>
                </a:ext>
              </a:extLst>
            </p:cNvPr>
            <p:cNvSpPr/>
            <p:nvPr/>
          </p:nvSpPr>
          <p:spPr>
            <a:xfrm>
              <a:off x="10323681" y="4987231"/>
              <a:ext cx="360000" cy="507600"/>
            </a:xfrm>
            <a:prstGeom prst="rect">
              <a:avLst/>
            </a:prstGeom>
            <a:solidFill>
              <a:srgbClr val="0071F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A59E9D0-CA21-430C-A476-0047C2CFECC0}"/>
                </a:ext>
              </a:extLst>
            </p:cNvPr>
            <p:cNvSpPr/>
            <p:nvPr/>
          </p:nvSpPr>
          <p:spPr>
            <a:xfrm>
              <a:off x="10183783" y="4901669"/>
              <a:ext cx="360000" cy="507600"/>
            </a:xfrm>
            <a:prstGeom prst="rect">
              <a:avLst/>
            </a:prstGeom>
            <a:solidFill>
              <a:srgbClr val="DBAC7D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2271F86-AD7D-4325-9188-451C4147A48B}"/>
              </a:ext>
            </a:extLst>
          </p:cNvPr>
          <p:cNvSpPr/>
          <p:nvPr/>
        </p:nvSpPr>
        <p:spPr>
          <a:xfrm>
            <a:off x="8318779" y="2687871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350F50A-005A-431B-AA52-30830D7A36E0}"/>
              </a:ext>
            </a:extLst>
          </p:cNvPr>
          <p:cNvSpPr/>
          <p:nvPr/>
        </p:nvSpPr>
        <p:spPr>
          <a:xfrm>
            <a:off x="8178881" y="2602309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78B5BEC-E50A-4995-9A9A-EC8573DD370D}"/>
              </a:ext>
            </a:extLst>
          </p:cNvPr>
          <p:cNvGrpSpPr/>
          <p:nvPr/>
        </p:nvGrpSpPr>
        <p:grpSpPr>
          <a:xfrm>
            <a:off x="5573292" y="4306873"/>
            <a:ext cx="499898" cy="593162"/>
            <a:chOff x="10183783" y="4901669"/>
            <a:chExt cx="499898" cy="59316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64C552D-6C2A-4DC3-9E52-0F637F980970}"/>
                </a:ext>
              </a:extLst>
            </p:cNvPr>
            <p:cNvSpPr/>
            <p:nvPr/>
          </p:nvSpPr>
          <p:spPr>
            <a:xfrm>
              <a:off x="10323681" y="4987231"/>
              <a:ext cx="360000" cy="507600"/>
            </a:xfrm>
            <a:prstGeom prst="rect">
              <a:avLst/>
            </a:prstGeom>
            <a:solidFill>
              <a:srgbClr val="0071F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F648ADC-F7BF-40CD-AA4F-30FBF86C0F00}"/>
                </a:ext>
              </a:extLst>
            </p:cNvPr>
            <p:cNvSpPr/>
            <p:nvPr/>
          </p:nvSpPr>
          <p:spPr>
            <a:xfrm>
              <a:off x="10183783" y="4901669"/>
              <a:ext cx="360000" cy="507600"/>
            </a:xfrm>
            <a:prstGeom prst="rect">
              <a:avLst/>
            </a:prstGeom>
            <a:solidFill>
              <a:srgbClr val="DBAC7D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9A22FD6-DD2C-45A7-AF03-824EA6A11E2F}"/>
              </a:ext>
            </a:extLst>
          </p:cNvPr>
          <p:cNvGrpSpPr/>
          <p:nvPr/>
        </p:nvGrpSpPr>
        <p:grpSpPr>
          <a:xfrm>
            <a:off x="6318280" y="1761114"/>
            <a:ext cx="499898" cy="593162"/>
            <a:chOff x="10183783" y="4901669"/>
            <a:chExt cx="499898" cy="59316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355C2BA-9C08-46E3-9066-B642FABBF806}"/>
                </a:ext>
              </a:extLst>
            </p:cNvPr>
            <p:cNvSpPr/>
            <p:nvPr/>
          </p:nvSpPr>
          <p:spPr>
            <a:xfrm>
              <a:off x="10323681" y="4987231"/>
              <a:ext cx="360000" cy="507600"/>
            </a:xfrm>
            <a:prstGeom prst="rect">
              <a:avLst/>
            </a:prstGeom>
            <a:solidFill>
              <a:srgbClr val="0071F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B97A3FB-C68D-43E9-A140-0E0FAC0262BE}"/>
                </a:ext>
              </a:extLst>
            </p:cNvPr>
            <p:cNvSpPr/>
            <p:nvPr/>
          </p:nvSpPr>
          <p:spPr>
            <a:xfrm>
              <a:off x="10183783" y="4901669"/>
              <a:ext cx="360000" cy="507600"/>
            </a:xfrm>
            <a:prstGeom prst="rect">
              <a:avLst/>
            </a:prstGeom>
            <a:solidFill>
              <a:srgbClr val="DBAC7D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BE7D69-489B-44CC-A9E2-03F0DB976DD6}"/>
              </a:ext>
            </a:extLst>
          </p:cNvPr>
          <p:cNvSpPr/>
          <p:nvPr/>
        </p:nvSpPr>
        <p:spPr>
          <a:xfrm>
            <a:off x="3524577" y="5998984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6489085-B162-40B8-98B3-5E4F3E870920}"/>
              </a:ext>
            </a:extLst>
          </p:cNvPr>
          <p:cNvSpPr/>
          <p:nvPr/>
        </p:nvSpPr>
        <p:spPr>
          <a:xfrm>
            <a:off x="3388738" y="5894966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31253B3-101B-4F1C-A1D4-C8795EAD5617}"/>
              </a:ext>
            </a:extLst>
          </p:cNvPr>
          <p:cNvSpPr/>
          <p:nvPr/>
        </p:nvSpPr>
        <p:spPr>
          <a:xfrm>
            <a:off x="3772853" y="2778553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59A91D-631A-4818-A66F-C633ED767AB9}"/>
              </a:ext>
            </a:extLst>
          </p:cNvPr>
          <p:cNvSpPr/>
          <p:nvPr/>
        </p:nvSpPr>
        <p:spPr>
          <a:xfrm>
            <a:off x="3637014" y="2674535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7263BD-AF8E-4B72-9934-FD82F107848F}"/>
              </a:ext>
            </a:extLst>
          </p:cNvPr>
          <p:cNvSpPr txBox="1"/>
          <p:nvPr/>
        </p:nvSpPr>
        <p:spPr>
          <a:xfrm>
            <a:off x="4570537" y="513067"/>
            <a:ext cx="735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도착 순서는 네트워크 지연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 다운 등으로 달라질 수 있음</a:t>
            </a:r>
          </a:p>
        </p:txBody>
      </p:sp>
    </p:spTree>
    <p:extLst>
      <p:ext uri="{BB962C8B-B14F-4D97-AF65-F5344CB8AC3E}">
        <p14:creationId xmlns:p14="http://schemas.microsoft.com/office/powerpoint/2010/main" val="14799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 animBg="1"/>
      <p:bldP spid="109" grpId="0" animBg="1"/>
      <p:bldP spid="129" grpId="0" animBg="1"/>
      <p:bldP spid="61" grpId="0" animBg="1"/>
      <p:bldP spid="69" grpId="0" animBg="1"/>
      <p:bldP spid="79" grpId="0" animBg="1"/>
      <p:bldP spid="81" grpId="0" animBg="1"/>
      <p:bldP spid="88" grpId="0" animBg="1"/>
      <p:bldP spid="90" grpId="0" animBg="1"/>
      <p:bldP spid="114" grpId="0" animBg="1"/>
      <p:bldP spid="116" grpId="0" animBg="1"/>
      <p:bldP spid="120" grpId="0" animBg="1"/>
      <p:bldP spid="121" grpId="0" animBg="1"/>
      <p:bldP spid="5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블록 전파 </a:t>
            </a:r>
            <a:r>
              <a:rPr lang="en-US" altLang="ko-KR" dirty="0"/>
              <a:t>(Block Broadcast)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A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I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H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G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F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D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C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B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8760000">
            <a:off x="8387035" y="535825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686950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D9A849C4-37E8-48BF-901B-8E9669A6139C}"/>
              </a:ext>
            </a:extLst>
          </p:cNvPr>
          <p:cNvSpPr/>
          <p:nvPr/>
        </p:nvSpPr>
        <p:spPr>
          <a:xfrm>
            <a:off x="6857230" y="612352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E32C30-2E53-4BFD-8DAA-4D1F78493723}"/>
              </a:ext>
            </a:extLst>
          </p:cNvPr>
          <p:cNvSpPr txBox="1"/>
          <p:nvPr/>
        </p:nvSpPr>
        <p:spPr>
          <a:xfrm>
            <a:off x="10043321" y="555585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블록 생성</a:t>
            </a: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2E54C1DA-022C-4070-A8E1-B7D2F55F2611}"/>
              </a:ext>
            </a:extLst>
          </p:cNvPr>
          <p:cNvSpPr/>
          <p:nvPr/>
        </p:nvSpPr>
        <p:spPr>
          <a:xfrm>
            <a:off x="10195721" y="5011853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3CE0F230-C245-47FE-A583-56EC110AEA46}"/>
              </a:ext>
            </a:extLst>
          </p:cNvPr>
          <p:cNvSpPr/>
          <p:nvPr/>
        </p:nvSpPr>
        <p:spPr>
          <a:xfrm>
            <a:off x="8267409" y="2679938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BA16BCF7-7220-47CD-8FD8-D22D29333B8F}"/>
              </a:ext>
            </a:extLst>
          </p:cNvPr>
          <p:cNvSpPr/>
          <p:nvPr/>
        </p:nvSpPr>
        <p:spPr>
          <a:xfrm>
            <a:off x="10218752" y="2157520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C50B2C50-6064-46AB-8081-AF909B5DE26F}"/>
              </a:ext>
            </a:extLst>
          </p:cNvPr>
          <p:cNvSpPr/>
          <p:nvPr/>
        </p:nvSpPr>
        <p:spPr>
          <a:xfrm>
            <a:off x="6322379" y="1775827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5F413BBA-5968-414D-BF78-E7A96104F810}"/>
              </a:ext>
            </a:extLst>
          </p:cNvPr>
          <p:cNvSpPr/>
          <p:nvPr/>
        </p:nvSpPr>
        <p:spPr>
          <a:xfrm>
            <a:off x="5628000" y="437271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F8E789E3-693F-4167-8CB3-C3BA6C6F4040}"/>
              </a:ext>
            </a:extLst>
          </p:cNvPr>
          <p:cNvSpPr/>
          <p:nvPr/>
        </p:nvSpPr>
        <p:spPr>
          <a:xfrm>
            <a:off x="3613267" y="2671135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B4FFAF85-D84A-4356-AAAC-391405E76154}"/>
              </a:ext>
            </a:extLst>
          </p:cNvPr>
          <p:cNvSpPr/>
          <p:nvPr/>
        </p:nvSpPr>
        <p:spPr>
          <a:xfrm>
            <a:off x="2065042" y="424345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D17CDB9D-8E07-499C-A047-3293320A520C}"/>
              </a:ext>
            </a:extLst>
          </p:cNvPr>
          <p:cNvSpPr/>
          <p:nvPr/>
        </p:nvSpPr>
        <p:spPr>
          <a:xfrm>
            <a:off x="3375487" y="6026901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9" grpId="0" animBg="1"/>
      <p:bldP spid="56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70" grpId="0" animBg="1"/>
      <p:bldP spid="7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FA5AFD-66F5-4911-A2A8-20BCE4A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블록 검증 </a:t>
            </a:r>
            <a:r>
              <a:rPr lang="en-US" altLang="ko-KR" dirty="0"/>
              <a:t>(Block Validation) , </a:t>
            </a:r>
            <a:r>
              <a:rPr lang="en-US" altLang="ko-KR" dirty="0" err="1"/>
              <a:t>BitCoin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8CFB24-E0FF-4662-8DE7-871B9DBBB597}"/>
              </a:ext>
            </a:extLst>
          </p:cNvPr>
          <p:cNvGrpSpPr/>
          <p:nvPr/>
        </p:nvGrpSpPr>
        <p:grpSpPr>
          <a:xfrm>
            <a:off x="1271450" y="2507187"/>
            <a:ext cx="10137497" cy="1683150"/>
            <a:chOff x="3179763" y="2120265"/>
            <a:chExt cx="3085361" cy="512269"/>
          </a:xfrm>
        </p:grpSpPr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029BDD8A-839C-41A8-BFBA-168C40A61AE9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정육면체 4">
              <a:extLst>
                <a:ext uri="{FF2B5EF4-FFF2-40B4-BE49-F238E27FC236}">
                  <a16:creationId xmlns:a16="http://schemas.microsoft.com/office/drawing/2014/main" id="{DFBC853A-16A7-40C5-B06C-D0198DF6D573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DCE62376-4DFC-4533-AFA8-2458972BCCC8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2EBB1BA-4153-4495-9AC4-BDFBB4E11312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CB0FD4E-BE70-47FA-B05C-1BB502ECB5FF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05F3A6F-333F-451F-B156-5FAF7283C8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98B3AC-434E-47BC-9DF9-195FF36C200F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1986CB-E395-471F-BB72-3CE4DD20F6DB}"/>
                </a:ext>
              </a:extLst>
            </p:cNvPr>
            <p:cNvSpPr txBox="1"/>
            <p:nvPr/>
          </p:nvSpPr>
          <p:spPr>
            <a:xfrm>
              <a:off x="4523032" y="2227813"/>
              <a:ext cx="425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EAF06E-7EC4-4E86-9EA8-25538DEA42F9}"/>
              </a:ext>
            </a:extLst>
          </p:cNvPr>
          <p:cNvSpPr txBox="1"/>
          <p:nvPr/>
        </p:nvSpPr>
        <p:spPr>
          <a:xfrm>
            <a:off x="3149526" y="880061"/>
            <a:ext cx="5892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모든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노드는 블록을 검증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검증을 통과하면 블록체인에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572AE-D429-4E7A-99D7-DFEEA97097F2}"/>
              </a:ext>
            </a:extLst>
          </p:cNvPr>
          <p:cNvSpPr txBox="1"/>
          <p:nvPr/>
        </p:nvSpPr>
        <p:spPr>
          <a:xfrm>
            <a:off x="550695" y="4598059"/>
            <a:ext cx="274273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자체 검증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구조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(Hash &lt; Difficulty Target)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3. Merkle Root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4. Size &lt;= 4000000 bytes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첫번째 트랜잭션만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모든 트랜잭션 검증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Sigop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Count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&lt;=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80000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BB633-B102-489C-BB3F-D850A41CEAEE}"/>
              </a:ext>
            </a:extLst>
          </p:cNvPr>
          <p:cNvSpPr txBox="1"/>
          <p:nvPr/>
        </p:nvSpPr>
        <p:spPr>
          <a:xfrm>
            <a:off x="3845587" y="4598059"/>
            <a:ext cx="44935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블록체인 연관 검증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1. bits(difficulty)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epoch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비교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mediumTime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 필요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*)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adjustedBlockTime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+ 2 hours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4. version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- 1: height &lt; 227931(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BIP-34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Height in Coinbase)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- 2: height &lt; 363725(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4"/>
              </a:rPr>
              <a:t>BIP-66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String DER signatures)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- 3: height &lt; 388381(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BIP-65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OP_CHECKLOCKTIMEVERIFY)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A77F1-31CF-424C-A95C-7E16E8170016}"/>
              </a:ext>
            </a:extLst>
          </p:cNvPr>
          <p:cNvSpPr txBox="1"/>
          <p:nvPr/>
        </p:nvSpPr>
        <p:spPr>
          <a:xfrm>
            <a:off x="8573862" y="4598059"/>
            <a:ext cx="3480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검증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1. inputs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2. outputs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3. Size &lt;= 4000000 bytes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4. 0 &lt;= outputs total value &lt;= 21000000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5. input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중복 사용 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6. IF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: 2 &lt;=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scriptsigSize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100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7. IF !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: in's out not empty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D98FF2-73B0-485E-8E10-27C110AD1E2C}"/>
              </a:ext>
            </a:extLst>
          </p:cNvPr>
          <p:cNvSpPr txBox="1"/>
          <p:nvPr/>
        </p:nvSpPr>
        <p:spPr>
          <a:xfrm>
            <a:off x="227013" y="6397890"/>
            <a:ext cx="899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 :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전체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 &lt;= 1000000 bytes,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전체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 &lt;= 4000000 bytes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수정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1B1411-5B8E-4D55-B1B5-9E1C80BC3FB8}"/>
              </a:ext>
            </a:extLst>
          </p:cNvPr>
          <p:cNvCxnSpPr>
            <a:cxnSpLocks/>
          </p:cNvCxnSpPr>
          <p:nvPr/>
        </p:nvCxnSpPr>
        <p:spPr>
          <a:xfrm flipV="1">
            <a:off x="9198616" y="3419465"/>
            <a:ext cx="672635" cy="871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5B3579F-2C1D-4BFF-BD0D-8D876074E813}"/>
              </a:ext>
            </a:extLst>
          </p:cNvPr>
          <p:cNvSpPr/>
          <p:nvPr/>
        </p:nvSpPr>
        <p:spPr>
          <a:xfrm>
            <a:off x="9875950" y="2507186"/>
            <a:ext cx="1537696" cy="1667809"/>
          </a:xfrm>
          <a:prstGeom prst="cube">
            <a:avLst/>
          </a:prstGeom>
          <a:solidFill>
            <a:srgbClr val="00D35A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8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  <p:bldP spid="25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이더리움</a:t>
            </a:r>
            <a:r>
              <a:rPr lang="ko-KR" altLang="en-US" dirty="0"/>
              <a:t>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블록체인에 검증된 블록 추가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360071-8675-47F2-B7F9-1203CCA4C7E7}"/>
              </a:ext>
            </a:extLst>
          </p:cNvPr>
          <p:cNvSpPr txBox="1"/>
          <p:nvPr/>
        </p:nvSpPr>
        <p:spPr>
          <a:xfrm>
            <a:off x="239088" y="670723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검증을 통과한 블록을 기존 블록체인에 추가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3898E88-094D-4E35-8FA3-B3DC5DF57898}"/>
              </a:ext>
            </a:extLst>
          </p:cNvPr>
          <p:cNvGrpSpPr/>
          <p:nvPr/>
        </p:nvGrpSpPr>
        <p:grpSpPr>
          <a:xfrm>
            <a:off x="2867032" y="2546422"/>
            <a:ext cx="1890911" cy="313952"/>
            <a:chOff x="3179763" y="2120265"/>
            <a:chExt cx="3085361" cy="512269"/>
          </a:xfrm>
        </p:grpSpPr>
        <p:sp>
          <p:nvSpPr>
            <p:cNvPr id="138" name="정육면체 137">
              <a:extLst>
                <a:ext uri="{FF2B5EF4-FFF2-40B4-BE49-F238E27FC236}">
                  <a16:creationId xmlns:a16="http://schemas.microsoft.com/office/drawing/2014/main" id="{F6AF1C0F-3BD7-4059-B996-FBB0CCD44B53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정육면체 138">
              <a:extLst>
                <a:ext uri="{FF2B5EF4-FFF2-40B4-BE49-F238E27FC236}">
                  <a16:creationId xmlns:a16="http://schemas.microsoft.com/office/drawing/2014/main" id="{8BD6951C-35E5-4BB8-AED8-607C5C559075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정육면체 139">
              <a:extLst>
                <a:ext uri="{FF2B5EF4-FFF2-40B4-BE49-F238E27FC236}">
                  <a16:creationId xmlns:a16="http://schemas.microsoft.com/office/drawing/2014/main" id="{EA4C735C-EDDC-4660-AD9A-A2C2BE629519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정육면체 140">
              <a:extLst>
                <a:ext uri="{FF2B5EF4-FFF2-40B4-BE49-F238E27FC236}">
                  <a16:creationId xmlns:a16="http://schemas.microsoft.com/office/drawing/2014/main" id="{6FC8BF06-27D4-447E-8E45-090BC61CB5AB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305AB65-D591-4D96-9244-25C8BD3761F5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B9613B72-83E1-4184-8B98-B8B96E306E5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67E02CE-F17A-4E2F-A9A2-70FD1AAB9DF9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B9245D2-D7D3-47D2-B804-C0B514B679E3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EA9A669-DD09-4C11-892C-D96004F4F51F}"/>
              </a:ext>
            </a:extLst>
          </p:cNvPr>
          <p:cNvGrpSpPr/>
          <p:nvPr/>
        </p:nvGrpSpPr>
        <p:grpSpPr>
          <a:xfrm>
            <a:off x="1881172" y="4226296"/>
            <a:ext cx="1890911" cy="313952"/>
            <a:chOff x="3179763" y="2120265"/>
            <a:chExt cx="3085361" cy="512269"/>
          </a:xfrm>
        </p:grpSpPr>
        <p:sp>
          <p:nvSpPr>
            <p:cNvPr id="147" name="정육면체 146">
              <a:extLst>
                <a:ext uri="{FF2B5EF4-FFF2-40B4-BE49-F238E27FC236}">
                  <a16:creationId xmlns:a16="http://schemas.microsoft.com/office/drawing/2014/main" id="{AE35E0F4-DCD2-4D35-936E-74BF34381EEC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>
              <a:extLst>
                <a:ext uri="{FF2B5EF4-FFF2-40B4-BE49-F238E27FC236}">
                  <a16:creationId xmlns:a16="http://schemas.microsoft.com/office/drawing/2014/main" id="{AEF13753-30F4-4547-9701-1B3DD0A8F417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9" name="정육면체 148">
              <a:extLst>
                <a:ext uri="{FF2B5EF4-FFF2-40B4-BE49-F238E27FC236}">
                  <a16:creationId xmlns:a16="http://schemas.microsoft.com/office/drawing/2014/main" id="{753831A8-D9D0-4E96-947E-9C2A476EC5FB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0" name="정육면체 149">
              <a:extLst>
                <a:ext uri="{FF2B5EF4-FFF2-40B4-BE49-F238E27FC236}">
                  <a16:creationId xmlns:a16="http://schemas.microsoft.com/office/drawing/2014/main" id="{12452373-C9CA-43BF-904B-662D9F59D3A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C11D2EF2-6C86-4DE9-B93F-D83CC766E965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A2B2577-6904-4025-8363-94EC5CDFB907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2108007-DCEE-4B44-BF29-056EFC0B5DD7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D0D4491-11AB-4A6B-AE42-9D6E8CE3E1C1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199C3AB2-400E-4929-AD0C-342B03643BF4}"/>
              </a:ext>
            </a:extLst>
          </p:cNvPr>
          <p:cNvGrpSpPr/>
          <p:nvPr/>
        </p:nvGrpSpPr>
        <p:grpSpPr>
          <a:xfrm>
            <a:off x="3518621" y="6292263"/>
            <a:ext cx="1890911" cy="313952"/>
            <a:chOff x="3179763" y="2120265"/>
            <a:chExt cx="3085361" cy="512269"/>
          </a:xfrm>
        </p:grpSpPr>
        <p:sp>
          <p:nvSpPr>
            <p:cNvPr id="156" name="정육면체 155">
              <a:extLst>
                <a:ext uri="{FF2B5EF4-FFF2-40B4-BE49-F238E27FC236}">
                  <a16:creationId xmlns:a16="http://schemas.microsoft.com/office/drawing/2014/main" id="{1568E49F-6275-4F4E-BDAC-3B91735F4592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정육면체 156">
              <a:extLst>
                <a:ext uri="{FF2B5EF4-FFF2-40B4-BE49-F238E27FC236}">
                  <a16:creationId xmlns:a16="http://schemas.microsoft.com/office/drawing/2014/main" id="{35459F76-B62E-4CAD-AB10-286DBBDCF575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정육면체 157">
              <a:extLst>
                <a:ext uri="{FF2B5EF4-FFF2-40B4-BE49-F238E27FC236}">
                  <a16:creationId xmlns:a16="http://schemas.microsoft.com/office/drawing/2014/main" id="{94D54DD0-8DAC-46C4-A13B-1DE75DE8F7DB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9" name="정육면체 158">
              <a:extLst>
                <a:ext uri="{FF2B5EF4-FFF2-40B4-BE49-F238E27FC236}">
                  <a16:creationId xmlns:a16="http://schemas.microsoft.com/office/drawing/2014/main" id="{C76073E3-25F0-4E91-B5CB-D28DDA12E020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BF3ACDF8-9303-408B-BC2F-C0D1DE99D40C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59F8EF28-9F88-4118-A3BC-298FAE606F50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6AD9819-AEE9-411A-96AC-5E9003D3918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5DC07B5-9DDF-48B5-A977-AD4E779A2F29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C660C0E-3CB5-498A-BE2B-8EAEA06AF7C5}"/>
              </a:ext>
            </a:extLst>
          </p:cNvPr>
          <p:cNvGrpSpPr/>
          <p:nvPr/>
        </p:nvGrpSpPr>
        <p:grpSpPr>
          <a:xfrm>
            <a:off x="5136675" y="1878243"/>
            <a:ext cx="1890911" cy="313952"/>
            <a:chOff x="3179763" y="2120265"/>
            <a:chExt cx="3085361" cy="512269"/>
          </a:xfrm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65C59F97-F12D-43DA-B568-B4BE19B99C57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92739138-A6B2-4535-915B-A18D1CC06461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7" name="정육면체 166">
              <a:extLst>
                <a:ext uri="{FF2B5EF4-FFF2-40B4-BE49-F238E27FC236}">
                  <a16:creationId xmlns:a16="http://schemas.microsoft.com/office/drawing/2014/main" id="{DD2F7198-B47A-47A0-A423-CC7B6E3D3540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정육면체 167">
              <a:extLst>
                <a:ext uri="{FF2B5EF4-FFF2-40B4-BE49-F238E27FC236}">
                  <a16:creationId xmlns:a16="http://schemas.microsoft.com/office/drawing/2014/main" id="{59299C43-FD73-4C50-BA49-639A3EA74896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479D16AF-DDBE-4212-9D16-4994242911D6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10063E6-E480-4DAB-BE32-F0551FCEA4C0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CD63F68D-91C0-4FFA-A3A0-2BC23DAE00B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705F520-702D-4D2A-B69E-E990402DF3CB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1F22331B-227A-466F-886B-FB79EA153678}"/>
              </a:ext>
            </a:extLst>
          </p:cNvPr>
          <p:cNvGrpSpPr/>
          <p:nvPr/>
        </p:nvGrpSpPr>
        <p:grpSpPr>
          <a:xfrm>
            <a:off x="7601379" y="2599080"/>
            <a:ext cx="1890911" cy="313952"/>
            <a:chOff x="3179763" y="2120265"/>
            <a:chExt cx="3085361" cy="512269"/>
          </a:xfrm>
        </p:grpSpPr>
        <p:sp>
          <p:nvSpPr>
            <p:cNvPr id="174" name="정육면체 173">
              <a:extLst>
                <a:ext uri="{FF2B5EF4-FFF2-40B4-BE49-F238E27FC236}">
                  <a16:creationId xmlns:a16="http://schemas.microsoft.com/office/drawing/2014/main" id="{5DEBBE20-9136-4102-A469-5B1B03FDD27B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5" name="정육면체 174">
              <a:extLst>
                <a:ext uri="{FF2B5EF4-FFF2-40B4-BE49-F238E27FC236}">
                  <a16:creationId xmlns:a16="http://schemas.microsoft.com/office/drawing/2014/main" id="{888ECF3D-B535-4F50-91AA-F8581FDB0D5C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6" name="정육면체 175">
              <a:extLst>
                <a:ext uri="{FF2B5EF4-FFF2-40B4-BE49-F238E27FC236}">
                  <a16:creationId xmlns:a16="http://schemas.microsoft.com/office/drawing/2014/main" id="{3BD59E72-8D45-4EEF-8C1D-635566DCEA98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7" name="정육면체 176">
              <a:extLst>
                <a:ext uri="{FF2B5EF4-FFF2-40B4-BE49-F238E27FC236}">
                  <a16:creationId xmlns:a16="http://schemas.microsoft.com/office/drawing/2014/main" id="{CAA0701B-A413-4220-9052-32296CAAFC18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8059F63-0322-408A-8E5E-D0DF486C1A9B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100BC6F2-0C84-4C87-8B8C-7CAB4F131A94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89441DD6-9AA3-431A-8768-9A4176E71C1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141C8F0-4A74-4B96-B4BB-5824B57B1A0E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1107C6E-539E-4734-8A46-334090A5A663}"/>
              </a:ext>
            </a:extLst>
          </p:cNvPr>
          <p:cNvGrpSpPr/>
          <p:nvPr/>
        </p:nvGrpSpPr>
        <p:grpSpPr>
          <a:xfrm>
            <a:off x="10010400" y="2300594"/>
            <a:ext cx="1890911" cy="313952"/>
            <a:chOff x="3179763" y="2120265"/>
            <a:chExt cx="3085361" cy="512269"/>
          </a:xfrm>
        </p:grpSpPr>
        <p:sp>
          <p:nvSpPr>
            <p:cNvPr id="183" name="정육면체 182">
              <a:extLst>
                <a:ext uri="{FF2B5EF4-FFF2-40B4-BE49-F238E27FC236}">
                  <a16:creationId xmlns:a16="http://schemas.microsoft.com/office/drawing/2014/main" id="{3526A54A-F90B-4055-8C8B-AC7F7FFC73B2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정육면체 183">
              <a:extLst>
                <a:ext uri="{FF2B5EF4-FFF2-40B4-BE49-F238E27FC236}">
                  <a16:creationId xmlns:a16="http://schemas.microsoft.com/office/drawing/2014/main" id="{6DB99A53-AE5F-4C01-AB79-67C32310E76D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5" name="정육면체 184">
              <a:extLst>
                <a:ext uri="{FF2B5EF4-FFF2-40B4-BE49-F238E27FC236}">
                  <a16:creationId xmlns:a16="http://schemas.microsoft.com/office/drawing/2014/main" id="{7224F6C3-A966-44A2-A0D3-CA4E89DF7DA6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정육면체 185">
              <a:extLst>
                <a:ext uri="{FF2B5EF4-FFF2-40B4-BE49-F238E27FC236}">
                  <a16:creationId xmlns:a16="http://schemas.microsoft.com/office/drawing/2014/main" id="{D0A3E868-DBFB-4753-B641-11BCA31D435B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B35BF4A1-FE31-4D26-B7F8-DE43377E9DAE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45E5B66E-DA22-4329-93DD-9C2D3CFF8C2B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28A051DD-97BD-4D24-90A4-12DF9D42C365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B1E297-09CF-4C01-BB3A-622F922299C1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D813476-CB80-4A72-81CC-3939B0D963C7}"/>
              </a:ext>
            </a:extLst>
          </p:cNvPr>
          <p:cNvGrpSpPr/>
          <p:nvPr/>
        </p:nvGrpSpPr>
        <p:grpSpPr>
          <a:xfrm>
            <a:off x="5353872" y="4446478"/>
            <a:ext cx="1890911" cy="313952"/>
            <a:chOff x="3179763" y="2120265"/>
            <a:chExt cx="3085361" cy="512269"/>
          </a:xfrm>
        </p:grpSpPr>
        <p:sp>
          <p:nvSpPr>
            <p:cNvPr id="192" name="정육면체 191">
              <a:extLst>
                <a:ext uri="{FF2B5EF4-FFF2-40B4-BE49-F238E27FC236}">
                  <a16:creationId xmlns:a16="http://schemas.microsoft.com/office/drawing/2014/main" id="{63E6EE39-912D-4722-B3B1-FDCAA2DFC5C9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정육면체 192">
              <a:extLst>
                <a:ext uri="{FF2B5EF4-FFF2-40B4-BE49-F238E27FC236}">
                  <a16:creationId xmlns:a16="http://schemas.microsoft.com/office/drawing/2014/main" id="{A2456FC8-902D-4CA8-95A3-66119930007F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4" name="정육면체 193">
              <a:extLst>
                <a:ext uri="{FF2B5EF4-FFF2-40B4-BE49-F238E27FC236}">
                  <a16:creationId xmlns:a16="http://schemas.microsoft.com/office/drawing/2014/main" id="{44F9B91B-360B-43AA-AE82-4E2BD58F93B4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5" name="정육면체 194">
              <a:extLst>
                <a:ext uri="{FF2B5EF4-FFF2-40B4-BE49-F238E27FC236}">
                  <a16:creationId xmlns:a16="http://schemas.microsoft.com/office/drawing/2014/main" id="{173D488E-ADDF-490B-8D4B-8C35737DE2C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8B851E4E-6A7E-4BDB-BE23-C20753F081B2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37966545-E908-46A5-B863-0BC249A63E0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B5D599B9-CA2C-4A6F-92A6-0CE199D41289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44C12B4-5532-4A2A-ADE2-515725D971C4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AE121BD3-95EF-4432-86E7-0748C5412FB4}"/>
              </a:ext>
            </a:extLst>
          </p:cNvPr>
          <p:cNvGrpSpPr/>
          <p:nvPr/>
        </p:nvGrpSpPr>
        <p:grpSpPr>
          <a:xfrm>
            <a:off x="8930996" y="5063746"/>
            <a:ext cx="1890911" cy="313952"/>
            <a:chOff x="3179763" y="2120265"/>
            <a:chExt cx="3085361" cy="512269"/>
          </a:xfrm>
        </p:grpSpPr>
        <p:sp>
          <p:nvSpPr>
            <p:cNvPr id="201" name="정육면체 200">
              <a:extLst>
                <a:ext uri="{FF2B5EF4-FFF2-40B4-BE49-F238E27FC236}">
                  <a16:creationId xmlns:a16="http://schemas.microsoft.com/office/drawing/2014/main" id="{655CA905-6780-4638-9428-A86CDBD7A1BB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정육면체 201">
              <a:extLst>
                <a:ext uri="{FF2B5EF4-FFF2-40B4-BE49-F238E27FC236}">
                  <a16:creationId xmlns:a16="http://schemas.microsoft.com/office/drawing/2014/main" id="{8E176C42-5624-4D71-AC87-056F279E63C8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정육면체 202">
              <a:extLst>
                <a:ext uri="{FF2B5EF4-FFF2-40B4-BE49-F238E27FC236}">
                  <a16:creationId xmlns:a16="http://schemas.microsoft.com/office/drawing/2014/main" id="{7A96CA79-FDE6-434B-B082-476CAA53AB92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정육면체 203">
              <a:extLst>
                <a:ext uri="{FF2B5EF4-FFF2-40B4-BE49-F238E27FC236}">
                  <a16:creationId xmlns:a16="http://schemas.microsoft.com/office/drawing/2014/main" id="{9A6537B1-55AD-44EA-AB28-9825486DEC4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D964D51C-A69D-45AB-8DB0-1E0A0429FCBA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2D1D89E-5C66-4A5E-BE6A-0F05656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BDBBC998-AECE-46BD-80C0-E13D43AAE938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7AC8584-8939-4BCE-91EF-FFBADBBB1FB3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B2CC03-3FE0-44EE-9208-F28C9088020A}"/>
              </a:ext>
            </a:extLst>
          </p:cNvPr>
          <p:cNvGrpSpPr/>
          <p:nvPr/>
        </p:nvGrpSpPr>
        <p:grpSpPr>
          <a:xfrm>
            <a:off x="6908331" y="6279075"/>
            <a:ext cx="1890911" cy="313952"/>
            <a:chOff x="3179763" y="2120265"/>
            <a:chExt cx="3085361" cy="512269"/>
          </a:xfrm>
        </p:grpSpPr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3086748B-77D4-4AB5-902F-78C377AAC0C2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58BC463B-FD2A-4458-AE47-F790F326EE9A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7DBD06C4-7E4B-4EAC-A65D-AC89FCD668C1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0C668745-3758-4579-8B06-18236390F07C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86349622-2AC8-4C59-BC6B-9F00055B0B13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8E95F184-89CC-4410-980D-4943B934BC0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F1A286EA-0A46-4BC7-AADF-02F015E30744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F82AE2E-749C-4D98-8C8B-ABF9D4C374E2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7890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B866E4-656B-4F46-9916-2AD7446E2706}"/>
              </a:ext>
            </a:extLst>
          </p:cNvPr>
          <p:cNvCxnSpPr>
            <a:cxnSpLocks/>
          </p:cNvCxnSpPr>
          <p:nvPr/>
        </p:nvCxnSpPr>
        <p:spPr>
          <a:xfrm>
            <a:off x="560934" y="3503919"/>
            <a:ext cx="1136754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BCD446E2-F2DD-41D1-A427-67B811B1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Average Block Time (2019-04-01 ~ 2020-03-31)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C047799-A854-492E-8C15-5E1D45E907D6}"/>
              </a:ext>
            </a:extLst>
          </p:cNvPr>
          <p:cNvGraphicFramePr>
            <a:graphicFrameLocks/>
          </p:cNvGraphicFramePr>
          <p:nvPr/>
        </p:nvGraphicFramePr>
        <p:xfrm>
          <a:off x="236921" y="657224"/>
          <a:ext cx="11709399" cy="604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CB1E22-B5D3-46E9-A973-B68D26A8CAA2}"/>
              </a:ext>
            </a:extLst>
          </p:cNvPr>
          <p:cNvSpPr txBox="1"/>
          <p:nvPr/>
        </p:nvSpPr>
        <p:spPr>
          <a:xfrm>
            <a:off x="5838409" y="272770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https://data.bitcoinity.org/bitcoin/block_time/5y?r=day&amp;t=l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A5985-6833-46EE-A5DE-86F6826208AA}"/>
              </a:ext>
            </a:extLst>
          </p:cNvPr>
          <p:cNvSpPr txBox="1"/>
          <p:nvPr/>
        </p:nvSpPr>
        <p:spPr>
          <a:xfrm>
            <a:off x="236921" y="66848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비트코인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블록타임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타켓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: 10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37996794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F10B6B-69DA-4B33-9ED7-933F869A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53131B-2210-4AD7-9EE3-9ABA92FA0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116" y="1017884"/>
            <a:ext cx="4842454" cy="2031325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int64_t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GetMedianTimePast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int64_t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pmedian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int64_t*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pmedian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int64_t*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pmedian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*(--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EEA7D97-D5C4-4DAB-9803-E6104A6EA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1011"/>
            <a:ext cx="7474116" cy="84023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/**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Context-dependent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validity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mean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headers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UTXO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UTXO-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related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validity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ConnectBlock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NOTE: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invoked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ConnectBlock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(),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consider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upgrade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issues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enforced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comment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ConnectBlock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reindex-chainstate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skips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happens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ContextualCheckBlockHeader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BlockManager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int64_t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nAdjustedTime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EXCLUSIVE_LOCKS_REQUIRED(::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cs_main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AssertLockHeld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cs_main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assert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nullptr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work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params.GetConsensus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GetNextWorkRequired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::BLOCK_INVALID_HEADER,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bad-diffbits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incorrect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against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fCheckpointsEnabled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GetLastCheckpoint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finds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MapCheckpoints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our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blockman.GetLastCheckpoint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params.Checkpoints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LogPrintf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"ERROR: %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%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4646F1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\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646F1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__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__,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::BLOCK_CHECKPOINT,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bad-fork-prior-to-checkpoint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against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prev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block.GetBlockTime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&lt;=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GetMedianTimePast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::BLOCK_INVALID_HEADER,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time-too-old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early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block.GetBlockTime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nAdjustedTime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 MAX_FUTURE_BLOCK_TIME)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::BLOCK_TIME_FUTURE,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time-too-new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outdated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version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DeploymentActiveAfter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::DEPLOYMENT_HEIGHTINCB))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DeploymentActiveAfter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::DEPLOYMENT_DERSIG))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DeploymentActiveAfter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::DEPLOYMENT_CLTV)))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::BLOCK_INVALID_HEADER,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strprintf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bad-version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(0x%08x)"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strprintf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=0x%08x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368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분기</a:t>
            </a:r>
            <a:r>
              <a:rPr lang="en-US" altLang="ko-KR" dirty="0"/>
              <a:t>(Pork)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5337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7699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8760000">
            <a:off x="8387035" y="535825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686950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7263BD-AF8E-4B72-9934-FD82F107848F}"/>
              </a:ext>
            </a:extLst>
          </p:cNvPr>
          <p:cNvSpPr txBox="1"/>
          <p:nvPr/>
        </p:nvSpPr>
        <p:spPr>
          <a:xfrm>
            <a:off x="241301" y="660029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A, 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동시에 블록 생성 성공</a:t>
            </a: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1AD2BECB-5B70-4C0A-B0D1-D8F913403C9C}"/>
              </a:ext>
            </a:extLst>
          </p:cNvPr>
          <p:cNvSpPr/>
          <p:nvPr/>
        </p:nvSpPr>
        <p:spPr>
          <a:xfrm>
            <a:off x="10130808" y="4887687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D4B6A0D2-3164-49B1-BAB5-F6FCF5D4FAFA}"/>
              </a:ext>
            </a:extLst>
          </p:cNvPr>
          <p:cNvSpPr/>
          <p:nvPr/>
        </p:nvSpPr>
        <p:spPr>
          <a:xfrm>
            <a:off x="1999604" y="409585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63699C32-AFAD-4D65-959A-8359801B1B9C}"/>
              </a:ext>
            </a:extLst>
          </p:cNvPr>
          <p:cNvSpPr/>
          <p:nvPr/>
        </p:nvSpPr>
        <p:spPr>
          <a:xfrm>
            <a:off x="8188538" y="5946975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AD16F078-9E9D-4ED4-870A-55E1832C4F8A}"/>
              </a:ext>
            </a:extLst>
          </p:cNvPr>
          <p:cNvSpPr/>
          <p:nvPr/>
        </p:nvSpPr>
        <p:spPr>
          <a:xfrm>
            <a:off x="8372851" y="2600968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90EDA82D-89C6-4C1C-AA34-D949FD257809}"/>
              </a:ext>
            </a:extLst>
          </p:cNvPr>
          <p:cNvSpPr/>
          <p:nvPr/>
        </p:nvSpPr>
        <p:spPr>
          <a:xfrm>
            <a:off x="10259366" y="2087727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CE82EACA-AE2B-4E60-8B06-7B8AD7A41FFF}"/>
              </a:ext>
            </a:extLst>
          </p:cNvPr>
          <p:cNvSpPr/>
          <p:nvPr/>
        </p:nvSpPr>
        <p:spPr>
          <a:xfrm>
            <a:off x="6706921" y="4194932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7D2BFF3B-044F-40AE-A802-60C9E7C2C8F3}"/>
              </a:ext>
            </a:extLst>
          </p:cNvPr>
          <p:cNvSpPr/>
          <p:nvPr/>
        </p:nvSpPr>
        <p:spPr>
          <a:xfrm>
            <a:off x="3440309" y="5952155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CFC22D34-F168-4ADD-88F1-E8BD8A69E45C}"/>
              </a:ext>
            </a:extLst>
          </p:cNvPr>
          <p:cNvSpPr/>
          <p:nvPr/>
        </p:nvSpPr>
        <p:spPr>
          <a:xfrm>
            <a:off x="3798431" y="2524473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A0BEA91B-12C1-4B95-9AC9-61BA83126BC9}"/>
              </a:ext>
            </a:extLst>
          </p:cNvPr>
          <p:cNvSpPr/>
          <p:nvPr/>
        </p:nvSpPr>
        <p:spPr>
          <a:xfrm>
            <a:off x="5366260" y="1779108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 animBg="1"/>
      <p:bldP spid="109" grpId="0" animBg="1"/>
      <p:bldP spid="129" grpId="0" animBg="1"/>
      <p:bldP spid="55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분기</a:t>
            </a:r>
            <a:r>
              <a:rPr lang="en-US" altLang="ko-KR" dirty="0"/>
              <a:t>(Pork)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B7263BD-AF8E-4B72-9934-FD82F107848F}"/>
              </a:ext>
            </a:extLst>
          </p:cNvPr>
          <p:cNvSpPr txBox="1"/>
          <p:nvPr/>
        </p:nvSpPr>
        <p:spPr>
          <a:xfrm>
            <a:off x="241301" y="660029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서로 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개의 블록체인이 존재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D7A9B98-D74F-44B7-B998-30AF79C35CE4}"/>
              </a:ext>
            </a:extLst>
          </p:cNvPr>
          <p:cNvGrpSpPr/>
          <p:nvPr/>
        </p:nvGrpSpPr>
        <p:grpSpPr>
          <a:xfrm>
            <a:off x="1803718" y="4335429"/>
            <a:ext cx="1890911" cy="313952"/>
            <a:chOff x="3179763" y="2120265"/>
            <a:chExt cx="3085361" cy="512269"/>
          </a:xfrm>
        </p:grpSpPr>
        <p:sp>
          <p:nvSpPr>
            <p:cNvPr id="38" name="정육면체 37">
              <a:extLst>
                <a:ext uri="{FF2B5EF4-FFF2-40B4-BE49-F238E27FC236}">
                  <a16:creationId xmlns:a16="http://schemas.microsoft.com/office/drawing/2014/main" id="{6D940C44-8C88-4F94-BD28-F66D4FDED001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9" name="정육면체 38">
              <a:extLst>
                <a:ext uri="{FF2B5EF4-FFF2-40B4-BE49-F238E27FC236}">
                  <a16:creationId xmlns:a16="http://schemas.microsoft.com/office/drawing/2014/main" id="{BB4CDC4A-947A-41B2-B2A1-C35CADE89FAF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1" name="정육면체 40">
              <a:extLst>
                <a:ext uri="{FF2B5EF4-FFF2-40B4-BE49-F238E27FC236}">
                  <a16:creationId xmlns:a16="http://schemas.microsoft.com/office/drawing/2014/main" id="{F3AF384B-581D-4D89-A397-5BCC5DD55F14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정육면체 41">
              <a:extLst>
                <a:ext uri="{FF2B5EF4-FFF2-40B4-BE49-F238E27FC236}">
                  <a16:creationId xmlns:a16="http://schemas.microsoft.com/office/drawing/2014/main" id="{AD958AB2-5409-4EC6-AC09-E3095825964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32566F8A-74E2-4C98-AA45-FC4B0E4E925C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F38AEAC-3B10-4E34-9266-3C288C44316C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A43821C9-A21C-4619-AA96-BA4188B967CA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D88E132-1680-4DAD-8744-9C8FC6E278C3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84BD494-0B3D-401A-9798-FD8AE1F54469}"/>
              </a:ext>
            </a:extLst>
          </p:cNvPr>
          <p:cNvGrpSpPr/>
          <p:nvPr/>
        </p:nvGrpSpPr>
        <p:grpSpPr>
          <a:xfrm>
            <a:off x="9290538" y="5153169"/>
            <a:ext cx="1890911" cy="313952"/>
            <a:chOff x="3179763" y="2120265"/>
            <a:chExt cx="3085361" cy="512269"/>
          </a:xfrm>
        </p:grpSpPr>
        <p:sp>
          <p:nvSpPr>
            <p:cNvPr id="50" name="정육면체 49">
              <a:extLst>
                <a:ext uri="{FF2B5EF4-FFF2-40B4-BE49-F238E27FC236}">
                  <a16:creationId xmlns:a16="http://schemas.microsoft.com/office/drawing/2014/main" id="{6CB901AF-2DF5-4681-B536-30EF2AD89C41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1" name="정육면체 50">
              <a:extLst>
                <a:ext uri="{FF2B5EF4-FFF2-40B4-BE49-F238E27FC236}">
                  <a16:creationId xmlns:a16="http://schemas.microsoft.com/office/drawing/2014/main" id="{B325484E-F3DA-455B-B915-85AF3C85D70B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정육면체 51">
              <a:extLst>
                <a:ext uri="{FF2B5EF4-FFF2-40B4-BE49-F238E27FC236}">
                  <a16:creationId xmlns:a16="http://schemas.microsoft.com/office/drawing/2014/main" id="{E6C85EB5-17F8-4F08-9021-E43646D7744F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정육면체 57">
              <a:extLst>
                <a:ext uri="{FF2B5EF4-FFF2-40B4-BE49-F238E27FC236}">
                  <a16:creationId xmlns:a16="http://schemas.microsoft.com/office/drawing/2014/main" id="{F5CBCE85-A46B-49F7-AF65-266607437E1C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7119D350-A6EF-431E-B90A-AD2445E1C883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2E2F991-61AB-4881-B078-16CCBB5B01EC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8AAC6B58-9F68-44F6-AD89-2C64C9645DC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2A7F4EE-67EC-4D82-93DA-91877C978270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A5B587C-392F-426D-8EE3-8B70B436FA1E}"/>
              </a:ext>
            </a:extLst>
          </p:cNvPr>
          <p:cNvGrpSpPr/>
          <p:nvPr/>
        </p:nvGrpSpPr>
        <p:grpSpPr>
          <a:xfrm>
            <a:off x="2921042" y="2616555"/>
            <a:ext cx="1890911" cy="313952"/>
            <a:chOff x="3179763" y="2120265"/>
            <a:chExt cx="3085361" cy="512269"/>
          </a:xfrm>
        </p:grpSpPr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302BE8AF-BB2D-4FF9-ABBC-88B5E7B8B455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74C056CC-8A8D-4EFC-812D-DFCD78BA0873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8CE788D6-1492-40FB-9466-853E06CE7CD8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6A6F19E4-3D40-44A6-8E1C-FABB512A53F8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607096-09BA-4324-926C-D472BF312031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2067BEC-240B-42EB-BC42-03002BF80CE5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8AFC707-8744-4CBC-B367-ABA213B9EE2F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FE46611-3B76-434B-B9A2-E13C0897ED4B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5E39F63-0521-4711-858D-C6AF5EFC0A5D}"/>
              </a:ext>
            </a:extLst>
          </p:cNvPr>
          <p:cNvGrpSpPr/>
          <p:nvPr/>
        </p:nvGrpSpPr>
        <p:grpSpPr>
          <a:xfrm>
            <a:off x="5141427" y="1935675"/>
            <a:ext cx="1890911" cy="313952"/>
            <a:chOff x="3179763" y="2120265"/>
            <a:chExt cx="3085361" cy="512269"/>
          </a:xfrm>
        </p:grpSpPr>
        <p:sp>
          <p:nvSpPr>
            <p:cNvPr id="78" name="정육면체 77">
              <a:extLst>
                <a:ext uri="{FF2B5EF4-FFF2-40B4-BE49-F238E27FC236}">
                  <a16:creationId xmlns:a16="http://schemas.microsoft.com/office/drawing/2014/main" id="{0B008411-2B9B-4B59-9D76-98031A4F132A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9" name="정육면체 78">
              <a:extLst>
                <a:ext uri="{FF2B5EF4-FFF2-40B4-BE49-F238E27FC236}">
                  <a16:creationId xmlns:a16="http://schemas.microsoft.com/office/drawing/2014/main" id="{5A227F67-4F90-4346-BE97-D22BFDE103B2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0" name="정육면체 79">
              <a:extLst>
                <a:ext uri="{FF2B5EF4-FFF2-40B4-BE49-F238E27FC236}">
                  <a16:creationId xmlns:a16="http://schemas.microsoft.com/office/drawing/2014/main" id="{EAF9822B-2BC8-4E89-ABE4-473C44BCD373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1" name="정육면체 80">
              <a:extLst>
                <a:ext uri="{FF2B5EF4-FFF2-40B4-BE49-F238E27FC236}">
                  <a16:creationId xmlns:a16="http://schemas.microsoft.com/office/drawing/2014/main" id="{144F1EC8-4D8A-484A-B3BA-27CA9CD4D173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AE37FBA4-FF5A-4254-8068-D1F75A784222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AB757289-D491-4F85-984D-04224F8CC584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08238893-3AFC-4958-B073-FE62CB45B59E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8CFF2E4-8235-4F74-A43E-356E35F40CC2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310A239-DF4E-4F6C-8BBD-91EB0945F5B3}"/>
              </a:ext>
            </a:extLst>
          </p:cNvPr>
          <p:cNvGrpSpPr/>
          <p:nvPr/>
        </p:nvGrpSpPr>
        <p:grpSpPr>
          <a:xfrm>
            <a:off x="3481089" y="6335559"/>
            <a:ext cx="1890911" cy="313952"/>
            <a:chOff x="3179763" y="2120265"/>
            <a:chExt cx="3085361" cy="512269"/>
          </a:xfrm>
        </p:grpSpPr>
        <p:sp>
          <p:nvSpPr>
            <p:cNvPr id="87" name="정육면체 86">
              <a:extLst>
                <a:ext uri="{FF2B5EF4-FFF2-40B4-BE49-F238E27FC236}">
                  <a16:creationId xmlns:a16="http://schemas.microsoft.com/office/drawing/2014/main" id="{1FAE89E3-CE12-4238-B3AF-C8BC8BEF3ABA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8" name="정육면체 87">
              <a:extLst>
                <a:ext uri="{FF2B5EF4-FFF2-40B4-BE49-F238E27FC236}">
                  <a16:creationId xmlns:a16="http://schemas.microsoft.com/office/drawing/2014/main" id="{3D678BDE-EC75-4104-A8B9-97FFAE3FC92A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9" name="정육면체 88">
              <a:extLst>
                <a:ext uri="{FF2B5EF4-FFF2-40B4-BE49-F238E27FC236}">
                  <a16:creationId xmlns:a16="http://schemas.microsoft.com/office/drawing/2014/main" id="{B7B396D3-79F6-46C7-A3AF-2EBBD04226BD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0" name="정육면체 89">
              <a:extLst>
                <a:ext uri="{FF2B5EF4-FFF2-40B4-BE49-F238E27FC236}">
                  <a16:creationId xmlns:a16="http://schemas.microsoft.com/office/drawing/2014/main" id="{7B8F898C-7952-470C-8097-DA630D15384E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8AAE820F-964F-4107-9BEA-92A428A418F5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6E51ACD-CCA5-46D4-B752-BF3EC2C5DF69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DEF6D4A1-8DAC-4D4C-8819-722A8E72690C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1D491CA-CA07-4811-B1DD-DF298844F13A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3593C33-92E3-413C-B779-70810D80FEBD}"/>
              </a:ext>
            </a:extLst>
          </p:cNvPr>
          <p:cNvGrpSpPr/>
          <p:nvPr/>
        </p:nvGrpSpPr>
        <p:grpSpPr>
          <a:xfrm>
            <a:off x="9814822" y="2365986"/>
            <a:ext cx="1890911" cy="313952"/>
            <a:chOff x="3179763" y="2120265"/>
            <a:chExt cx="3085361" cy="512269"/>
          </a:xfrm>
        </p:grpSpPr>
        <p:sp>
          <p:nvSpPr>
            <p:cNvPr id="96" name="정육면체 95">
              <a:extLst>
                <a:ext uri="{FF2B5EF4-FFF2-40B4-BE49-F238E27FC236}">
                  <a16:creationId xmlns:a16="http://schemas.microsoft.com/office/drawing/2014/main" id="{DD947B02-F669-4616-AA52-E14D4A3C33F6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정육면체 97">
              <a:extLst>
                <a:ext uri="{FF2B5EF4-FFF2-40B4-BE49-F238E27FC236}">
                  <a16:creationId xmlns:a16="http://schemas.microsoft.com/office/drawing/2014/main" id="{E94A2D88-792D-4A3F-BAC4-E7E39E2CF4A3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0" name="정육면체 99">
              <a:extLst>
                <a:ext uri="{FF2B5EF4-FFF2-40B4-BE49-F238E27FC236}">
                  <a16:creationId xmlns:a16="http://schemas.microsoft.com/office/drawing/2014/main" id="{A5AE21D9-989F-48C5-9077-46157E0022ED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정육면체 100">
              <a:extLst>
                <a:ext uri="{FF2B5EF4-FFF2-40B4-BE49-F238E27FC236}">
                  <a16:creationId xmlns:a16="http://schemas.microsoft.com/office/drawing/2014/main" id="{1FEC374B-CF17-4DB7-893D-E340C916BF6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52ADAF75-DF73-468E-8212-B491B220B1CD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E7CE331-5679-43E3-B584-816059EAB7D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A0AA362B-8406-4A46-9F95-48EBC1635F04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06C3FC41-39EB-4DE2-9F37-905A4D6F0CF7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2EC750E-D0EC-4BDE-8120-E04433C92311}"/>
              </a:ext>
            </a:extLst>
          </p:cNvPr>
          <p:cNvGrpSpPr/>
          <p:nvPr/>
        </p:nvGrpSpPr>
        <p:grpSpPr>
          <a:xfrm>
            <a:off x="7589661" y="2576031"/>
            <a:ext cx="1890911" cy="313952"/>
            <a:chOff x="3179763" y="2120265"/>
            <a:chExt cx="3085361" cy="512269"/>
          </a:xfrm>
        </p:grpSpPr>
        <p:sp>
          <p:nvSpPr>
            <p:cNvPr id="107" name="정육면체 106">
              <a:extLst>
                <a:ext uri="{FF2B5EF4-FFF2-40B4-BE49-F238E27FC236}">
                  <a16:creationId xmlns:a16="http://schemas.microsoft.com/office/drawing/2014/main" id="{BCB44FA9-3157-43F0-8F12-B902A34D90C9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정육면체 107">
              <a:extLst>
                <a:ext uri="{FF2B5EF4-FFF2-40B4-BE49-F238E27FC236}">
                  <a16:creationId xmlns:a16="http://schemas.microsoft.com/office/drawing/2014/main" id="{D2B585B7-CF87-40CD-8251-68F316E2595F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정육면체 109">
              <a:extLst>
                <a:ext uri="{FF2B5EF4-FFF2-40B4-BE49-F238E27FC236}">
                  <a16:creationId xmlns:a16="http://schemas.microsoft.com/office/drawing/2014/main" id="{9D6E778D-FCEA-4C87-B96A-45FB7A582D6A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1" name="정육면체 110">
              <a:extLst>
                <a:ext uri="{FF2B5EF4-FFF2-40B4-BE49-F238E27FC236}">
                  <a16:creationId xmlns:a16="http://schemas.microsoft.com/office/drawing/2014/main" id="{9647F3CC-2C93-4DD2-9A4B-96C1894167F1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00912CD8-67A3-49E9-95BB-10143338B6E8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00CE8892-BED1-4812-8508-1130D1F89989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2F0060A1-98D6-475B-A4E3-2FF2C4277447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2675A351-B8E1-45EF-BD1A-B1642FE306FE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BFD396D-B6DF-4FAA-914F-D6305C966082}"/>
              </a:ext>
            </a:extLst>
          </p:cNvPr>
          <p:cNvGrpSpPr/>
          <p:nvPr/>
        </p:nvGrpSpPr>
        <p:grpSpPr>
          <a:xfrm>
            <a:off x="5314130" y="4429905"/>
            <a:ext cx="1890911" cy="313952"/>
            <a:chOff x="3179763" y="2120265"/>
            <a:chExt cx="3085361" cy="512269"/>
          </a:xfrm>
        </p:grpSpPr>
        <p:sp>
          <p:nvSpPr>
            <p:cNvPr id="117" name="정육면체 116">
              <a:extLst>
                <a:ext uri="{FF2B5EF4-FFF2-40B4-BE49-F238E27FC236}">
                  <a16:creationId xmlns:a16="http://schemas.microsoft.com/office/drawing/2014/main" id="{ED71D1B4-D746-4A69-A493-9F03E2F28A8C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8" name="정육면체 117">
              <a:extLst>
                <a:ext uri="{FF2B5EF4-FFF2-40B4-BE49-F238E27FC236}">
                  <a16:creationId xmlns:a16="http://schemas.microsoft.com/office/drawing/2014/main" id="{F1D21C4C-8F84-4E68-8983-9F902F644249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9" name="정육면체 118">
              <a:extLst>
                <a:ext uri="{FF2B5EF4-FFF2-40B4-BE49-F238E27FC236}">
                  <a16:creationId xmlns:a16="http://schemas.microsoft.com/office/drawing/2014/main" id="{9108344C-239E-4464-9CBB-F26D0C69F851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0" name="정육면체 119">
              <a:extLst>
                <a:ext uri="{FF2B5EF4-FFF2-40B4-BE49-F238E27FC236}">
                  <a16:creationId xmlns:a16="http://schemas.microsoft.com/office/drawing/2014/main" id="{2551EA0F-9AAE-4917-9B52-10C4F334145E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B9B7D1B-37BE-4201-A327-43895039FE02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4ED50010-8A79-4C3F-8AB1-506536DDBFBE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494DB0E4-1415-4E37-99BE-1EBA54FFE8F3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EDD120E-B94C-4AE1-B9C1-2B1EB2FE1884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A722790-8D56-48C2-8480-E3126030C3BB}"/>
              </a:ext>
            </a:extLst>
          </p:cNvPr>
          <p:cNvGrpSpPr/>
          <p:nvPr/>
        </p:nvGrpSpPr>
        <p:grpSpPr>
          <a:xfrm>
            <a:off x="6890490" y="6310501"/>
            <a:ext cx="1890911" cy="313952"/>
            <a:chOff x="3179763" y="2120265"/>
            <a:chExt cx="3085361" cy="512269"/>
          </a:xfrm>
        </p:grpSpPr>
        <p:sp>
          <p:nvSpPr>
            <p:cNvPr id="127" name="정육면체 126">
              <a:extLst>
                <a:ext uri="{FF2B5EF4-FFF2-40B4-BE49-F238E27FC236}">
                  <a16:creationId xmlns:a16="http://schemas.microsoft.com/office/drawing/2014/main" id="{50C2A7A4-D144-4E7B-9F18-02CFCC7A870F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" name="정육면체 127">
              <a:extLst>
                <a:ext uri="{FF2B5EF4-FFF2-40B4-BE49-F238E27FC236}">
                  <a16:creationId xmlns:a16="http://schemas.microsoft.com/office/drawing/2014/main" id="{136F02D6-2DB1-4B40-B201-5A436AD163ED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0" name="정육면체 129">
              <a:extLst>
                <a:ext uri="{FF2B5EF4-FFF2-40B4-BE49-F238E27FC236}">
                  <a16:creationId xmlns:a16="http://schemas.microsoft.com/office/drawing/2014/main" id="{3D35E392-33CB-4A93-BCC3-AC4E2F89D76F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1" name="정육면체 130">
              <a:extLst>
                <a:ext uri="{FF2B5EF4-FFF2-40B4-BE49-F238E27FC236}">
                  <a16:creationId xmlns:a16="http://schemas.microsoft.com/office/drawing/2014/main" id="{7C9D9AC8-CF3A-4994-BE9B-B97AD5052F9A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D8E6D28F-3DEE-435B-94DE-3307AE4DEDDB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5443BACD-F3CE-4A70-9072-2F995467E76F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AE94788A-1211-480F-90B7-1127B6381C93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C2F4ACB-3E05-46BF-881D-8FDAEEF05688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1CF6512-E17F-47C7-AEBA-177A019548B1}"/>
              </a:ext>
            </a:extLst>
          </p:cNvPr>
          <p:cNvSpPr/>
          <p:nvPr/>
        </p:nvSpPr>
        <p:spPr>
          <a:xfrm>
            <a:off x="1116607" y="648035"/>
            <a:ext cx="6805628" cy="6152927"/>
          </a:xfrm>
          <a:custGeom>
            <a:avLst/>
            <a:gdLst>
              <a:gd name="connsiteX0" fmla="*/ 129566 w 6805628"/>
              <a:gd name="connsiteY0" fmla="*/ 3147130 h 6152927"/>
              <a:gd name="connsiteX1" fmla="*/ 898310 w 6805628"/>
              <a:gd name="connsiteY1" fmla="*/ 5437176 h 6152927"/>
              <a:gd name="connsiteX2" fmla="*/ 3115528 w 6805628"/>
              <a:gd name="connsiteY2" fmla="*/ 6124999 h 6152927"/>
              <a:gd name="connsiteX3" fmla="*/ 4855315 w 6805628"/>
              <a:gd name="connsiteY3" fmla="*/ 5793225 h 6152927"/>
              <a:gd name="connsiteX4" fmla="*/ 3293552 w 6805628"/>
              <a:gd name="connsiteY4" fmla="*/ 3802584 h 6152927"/>
              <a:gd name="connsiteX5" fmla="*/ 6805496 w 6805628"/>
              <a:gd name="connsiteY5" fmla="*/ 978464 h 6152927"/>
              <a:gd name="connsiteX6" fmla="*/ 3414933 w 6805628"/>
              <a:gd name="connsiteY6" fmla="*/ 104524 h 6152927"/>
              <a:gd name="connsiteX7" fmla="*/ 129566 w 6805628"/>
              <a:gd name="connsiteY7" fmla="*/ 3147130 h 6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628" h="6152927">
                <a:moveTo>
                  <a:pt x="129566" y="3147130"/>
                </a:moveTo>
                <a:cubicBezTo>
                  <a:pt x="-289871" y="4035905"/>
                  <a:pt x="400650" y="4940865"/>
                  <a:pt x="898310" y="5437176"/>
                </a:cubicBezTo>
                <a:cubicBezTo>
                  <a:pt x="1395970" y="5933487"/>
                  <a:pt x="2456027" y="6065658"/>
                  <a:pt x="3115528" y="6124999"/>
                </a:cubicBezTo>
                <a:cubicBezTo>
                  <a:pt x="3775029" y="6184341"/>
                  <a:pt x="4825644" y="6180294"/>
                  <a:pt x="4855315" y="5793225"/>
                </a:cubicBezTo>
                <a:cubicBezTo>
                  <a:pt x="4884986" y="5406156"/>
                  <a:pt x="2968522" y="4605044"/>
                  <a:pt x="3293552" y="3802584"/>
                </a:cubicBezTo>
                <a:cubicBezTo>
                  <a:pt x="3618582" y="3000124"/>
                  <a:pt x="6785266" y="1594807"/>
                  <a:pt x="6805496" y="978464"/>
                </a:cubicBezTo>
                <a:cubicBezTo>
                  <a:pt x="6825726" y="362121"/>
                  <a:pt x="4531634" y="-250177"/>
                  <a:pt x="3414933" y="104524"/>
                </a:cubicBezTo>
                <a:cubicBezTo>
                  <a:pt x="2298232" y="459225"/>
                  <a:pt x="549003" y="2258355"/>
                  <a:pt x="129566" y="3147130"/>
                </a:cubicBezTo>
                <a:close/>
              </a:path>
            </a:pathLst>
          </a:custGeom>
          <a:noFill/>
          <a:ln w="19050"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8935A7-81F5-4A0D-97FC-3AC24C09FDE6}"/>
              </a:ext>
            </a:extLst>
          </p:cNvPr>
          <p:cNvSpPr/>
          <p:nvPr/>
        </p:nvSpPr>
        <p:spPr>
          <a:xfrm>
            <a:off x="4926978" y="1270725"/>
            <a:ext cx="7161828" cy="5472850"/>
          </a:xfrm>
          <a:custGeom>
            <a:avLst/>
            <a:gdLst>
              <a:gd name="connsiteX0" fmla="*/ 1910792 w 7161828"/>
              <a:gd name="connsiteY0" fmla="*/ 1456291 h 5472850"/>
              <a:gd name="connsiteX1" fmla="*/ 1071 w 7161828"/>
              <a:gd name="connsiteY1" fmla="*/ 3293183 h 5472850"/>
              <a:gd name="connsiteX2" fmla="*/ 1659939 w 7161828"/>
              <a:gd name="connsiteY2" fmla="*/ 5194811 h 5472850"/>
              <a:gd name="connsiteX3" fmla="*/ 3051769 w 7161828"/>
              <a:gd name="connsiteY3" fmla="*/ 5429480 h 5472850"/>
              <a:gd name="connsiteX4" fmla="*/ 6248123 w 7161828"/>
              <a:gd name="connsiteY4" fmla="*/ 4871130 h 5472850"/>
              <a:gd name="connsiteX5" fmla="*/ 7024958 w 7161828"/>
              <a:gd name="connsiteY5" fmla="*/ 388142 h 5472850"/>
              <a:gd name="connsiteX6" fmla="*/ 3901432 w 7161828"/>
              <a:gd name="connsiteY6" fmla="*/ 355774 h 5472850"/>
              <a:gd name="connsiteX7" fmla="*/ 1910792 w 7161828"/>
              <a:gd name="connsiteY7" fmla="*/ 1456291 h 547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1828" h="5472850">
                <a:moveTo>
                  <a:pt x="1910792" y="1456291"/>
                </a:moveTo>
                <a:cubicBezTo>
                  <a:pt x="1260732" y="1945859"/>
                  <a:pt x="42880" y="2670096"/>
                  <a:pt x="1071" y="3293183"/>
                </a:cubicBezTo>
                <a:cubicBezTo>
                  <a:pt x="-40738" y="3916270"/>
                  <a:pt x="1151489" y="4838762"/>
                  <a:pt x="1659939" y="5194811"/>
                </a:cubicBezTo>
                <a:cubicBezTo>
                  <a:pt x="2168389" y="5550860"/>
                  <a:pt x="2287072" y="5483427"/>
                  <a:pt x="3051769" y="5429480"/>
                </a:cubicBezTo>
                <a:cubicBezTo>
                  <a:pt x="3816466" y="5375533"/>
                  <a:pt x="5585925" y="5711353"/>
                  <a:pt x="6248123" y="4871130"/>
                </a:cubicBezTo>
                <a:cubicBezTo>
                  <a:pt x="6910321" y="4030907"/>
                  <a:pt x="7416073" y="1140701"/>
                  <a:pt x="7024958" y="388142"/>
                </a:cubicBezTo>
                <a:cubicBezTo>
                  <a:pt x="6633843" y="-364417"/>
                  <a:pt x="4749747" y="177749"/>
                  <a:pt x="3901432" y="355774"/>
                </a:cubicBezTo>
                <a:cubicBezTo>
                  <a:pt x="3053117" y="533799"/>
                  <a:pt x="2560852" y="966723"/>
                  <a:pt x="1910792" y="1456291"/>
                </a:cubicBezTo>
                <a:close/>
              </a:path>
            </a:pathLst>
          </a:custGeom>
          <a:noFill/>
          <a:ln w="19050">
            <a:solidFill>
              <a:srgbClr val="B99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65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4F4379-E7CF-435C-B4D8-EFBA29EE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A17F4B-F502-476D-B075-EDF77D23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1273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2"/>
              </a:rPr>
              <a:t>https://taeyonghwang.github.io/ethereum/uncle-reward/</a:t>
            </a:r>
            <a:endParaRPr lang="en-US" altLang="ko-KR" dirty="0"/>
          </a:p>
          <a:p>
            <a:r>
              <a:rPr lang="en-US" altLang="ko-KR" dirty="0"/>
              <a:t>GHOST (Greedy Heaviest Object </a:t>
            </a:r>
            <a:r>
              <a:rPr lang="en-US" altLang="ko-KR" dirty="0" err="1"/>
              <a:t>SubTree</a:t>
            </a:r>
            <a:r>
              <a:rPr lang="en-US" altLang="ko-KR" dirty="0"/>
              <a:t>) Protocol</a:t>
            </a:r>
          </a:p>
          <a:p>
            <a:pPr lvl="1"/>
            <a:r>
              <a:rPr lang="en-US" altLang="ko-KR" dirty="0"/>
              <a:t>Bitcoin : Longest Chain Selection </a:t>
            </a:r>
          </a:p>
          <a:p>
            <a:pPr lvl="1"/>
            <a:r>
              <a:rPr lang="en-US" altLang="ko-KR" dirty="0"/>
              <a:t>Ethereum : Heaviest Chain Selection</a:t>
            </a:r>
          </a:p>
          <a:p>
            <a:pPr lvl="2"/>
            <a:r>
              <a:rPr lang="en-US" altLang="ko-KR" dirty="0"/>
              <a:t>Heaviest :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블록을 </a:t>
            </a:r>
            <a:r>
              <a:rPr lang="en-US" altLang="ko-KR" dirty="0"/>
              <a:t>Root</a:t>
            </a:r>
            <a:r>
              <a:rPr lang="ko-KR" altLang="en-US" dirty="0"/>
              <a:t>로 하는 </a:t>
            </a:r>
            <a:r>
              <a:rPr lang="en-US" altLang="ko-KR" dirty="0"/>
              <a:t>Subtree</a:t>
            </a:r>
            <a:r>
              <a:rPr lang="ko-KR" altLang="en-US" dirty="0"/>
              <a:t>의 크기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차세대 </a:t>
            </a:r>
            <a:r>
              <a:rPr lang="ko-KR" altLang="en-US" sz="2000" b="1" dirty="0">
                <a:solidFill>
                  <a:srgbClr val="00C8EB"/>
                </a:solidFill>
              </a:rPr>
              <a:t>스마트 </a:t>
            </a:r>
            <a:r>
              <a:rPr lang="ko-KR" altLang="en-US" sz="2000" b="1" dirty="0" err="1">
                <a:solidFill>
                  <a:srgbClr val="00C8EB"/>
                </a:solidFill>
              </a:rPr>
              <a:t>컨트랙트</a:t>
            </a:r>
            <a:r>
              <a:rPr lang="ko-KR" altLang="en-US" sz="2000" b="1" dirty="0" err="1">
                <a:solidFill>
                  <a:schemeClr val="bg1"/>
                </a:solidFill>
              </a:rPr>
              <a:t>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sz="2000" b="1" dirty="0">
                <a:solidFill>
                  <a:srgbClr val="DBAC7D"/>
                </a:solidFill>
              </a:rPr>
              <a:t> 어플리케이션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00C8EB"/>
                </a:solidFill>
              </a:rPr>
              <a:t>플랫폼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A Next-Generation </a:t>
            </a:r>
            <a:r>
              <a:rPr lang="en-US" altLang="ko-KR" sz="2000" b="1" dirty="0">
                <a:solidFill>
                  <a:srgbClr val="00C8EB"/>
                </a:solidFill>
              </a:rPr>
              <a:t>Smart Contract</a:t>
            </a:r>
            <a:r>
              <a:rPr lang="en-US" altLang="ko-KR" sz="2000" b="1" dirty="0">
                <a:solidFill>
                  <a:schemeClr val="bg1"/>
                </a:solidFill>
              </a:rPr>
              <a:t> and </a:t>
            </a:r>
            <a:r>
              <a:rPr lang="en-US" altLang="ko-KR" sz="2000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나카모토에</a:t>
            </a:r>
            <a:r>
              <a:rPr lang="ko-KR" altLang="en-US" dirty="0"/>
              <a:t> 의해 </a:t>
            </a:r>
            <a:r>
              <a:rPr lang="en-US" altLang="ko-KR" dirty="0"/>
              <a:t>2009 </a:t>
            </a:r>
            <a:r>
              <a:rPr lang="ko-KR" altLang="en-US" dirty="0"/>
              <a:t>년 개발된 </a:t>
            </a:r>
            <a:r>
              <a:rPr lang="ko-KR" altLang="en-US" dirty="0" err="1">
                <a:solidFill>
                  <a:srgbClr val="FFC700"/>
                </a:solidFill>
              </a:rPr>
              <a:t>비트코인</a:t>
            </a:r>
            <a:r>
              <a:rPr lang="ko-KR" altLang="en-US" dirty="0" err="1"/>
              <a:t>은</a:t>
            </a:r>
            <a:r>
              <a:rPr lang="ko-KR" altLang="en-US" dirty="0"/>
              <a:t> 종종 화폐와 통화분야에서 매우 근본적인 혁신으로 묘사되어 왔는데</a:t>
            </a:r>
            <a:r>
              <a:rPr lang="en-US" altLang="ko-KR" dirty="0"/>
              <a:t>, </a:t>
            </a:r>
            <a:r>
              <a:rPr lang="ko-KR" altLang="en-US" dirty="0"/>
              <a:t>이것은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dirty="0">
                <a:solidFill>
                  <a:srgbClr val="DBAC7D"/>
                </a:solidFill>
              </a:rPr>
              <a:t>, </a:t>
            </a:r>
            <a:r>
              <a:rPr lang="ko-KR" altLang="en-US" dirty="0" err="1">
                <a:solidFill>
                  <a:srgbClr val="DBAC7D"/>
                </a:solidFill>
              </a:rPr>
              <a:t>중앙화된</a:t>
            </a:r>
            <a:r>
              <a:rPr lang="ko-KR" altLang="en-US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dirty="0"/>
              <a:t>였기 때문이다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비트코인</a:t>
            </a:r>
            <a:r>
              <a:rPr lang="ko-KR" altLang="en-US" dirty="0"/>
              <a:t> 실험의 더욱 중요한 측면은 </a:t>
            </a:r>
            <a:r>
              <a:rPr lang="ko-KR" altLang="en-US" dirty="0" err="1"/>
              <a:t>비트코인을</a:t>
            </a:r>
            <a:r>
              <a:rPr lang="ko-KR" altLang="en-US" dirty="0"/>
              <a:t> 떠받치고 있는 </a:t>
            </a:r>
            <a:r>
              <a:rPr lang="ko-KR" altLang="en-US" dirty="0">
                <a:solidFill>
                  <a:srgbClr val="DBAC7D"/>
                </a:solidFill>
              </a:rPr>
              <a:t>분산 합의 </a:t>
            </a:r>
            <a:r>
              <a:rPr lang="ko-KR" altLang="en-US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dirty="0">
                <a:solidFill>
                  <a:srgbClr val="DBAC7D"/>
                </a:solidFill>
              </a:rPr>
              <a:t> 블록체인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ko-KR" altLang="en-US" dirty="0">
                <a:solidFill>
                  <a:srgbClr val="DBAC7D"/>
                </a:solidFill>
              </a:rPr>
              <a:t>기술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이에 대한 관심이 급격하게 늘어나고 있다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Satoshi Nakamoto's development of </a:t>
            </a:r>
            <a:r>
              <a:rPr lang="en-US" altLang="ko-KR" dirty="0">
                <a:solidFill>
                  <a:srgbClr val="FFC700"/>
                </a:solidFill>
              </a:rPr>
              <a:t>Bitcoin</a:t>
            </a:r>
            <a:r>
              <a:rPr lang="en-US" altLang="ko-KR" dirty="0"/>
              <a:t> in 2009 has often been hailed as a radical development in money and currency, being </a:t>
            </a:r>
            <a:r>
              <a:rPr lang="en-US" altLang="ko-KR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dirty="0"/>
              <a:t>. However, another, arguably more important, part of the Bitcoin experiment is the underlying </a:t>
            </a:r>
            <a:r>
              <a:rPr lang="en-US" altLang="ko-KR" dirty="0">
                <a:solidFill>
                  <a:srgbClr val="DBAC7D"/>
                </a:solidFill>
              </a:rPr>
              <a:t>blockchain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/>
              <a:t>실용적 비잔틴 장애 허용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https://steemit.com/kr/@kanghamin/istanbul-byzantine-fault-tolerance</a:t>
            </a:r>
            <a:endParaRPr lang="ko-KR" altLang="en-US" dirty="0"/>
          </a:p>
          <a:p>
            <a:r>
              <a:rPr lang="en-US" altLang="ko-KR" dirty="0"/>
              <a:t>https://docs.klaytn.foundation/klaytn/design/consensus-mechanism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9A25B7-A335-4729-8577-C60124AA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426915"/>
            <a:ext cx="51339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E050C0-62E4-4247-8419-1A0525EF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1D222C-4DA6-4E2E-8FB5-43F23E69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46DA91-01B1-4DC2-ABFA-C8AE9D6B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2" y="1178267"/>
            <a:ext cx="8322928" cy="54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8831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3AC61A-6D82-4D50-BA13-60817A294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가치 합치기와 나누기</a:t>
            </a:r>
            <a:endParaRPr lang="en-US" altLang="ko-KR" dirty="0"/>
          </a:p>
          <a:p>
            <a:r>
              <a:rPr lang="ko-KR" altLang="en-US" dirty="0"/>
              <a:t> 화폐를 독립적으로 다루는 것은 가능하더라도</a:t>
            </a:r>
            <a:r>
              <a:rPr lang="en-US" altLang="ko-KR" dirty="0"/>
              <a:t>, </a:t>
            </a:r>
            <a:r>
              <a:rPr lang="ko-KR" altLang="en-US" dirty="0"/>
              <a:t>송금에 모든 푼돈</a:t>
            </a:r>
            <a:r>
              <a:rPr lang="en-US" altLang="ko-KR" dirty="0"/>
              <a:t>(every cent)</a:t>
            </a:r>
            <a:r>
              <a:rPr lang="ko-KR" altLang="en-US" dirty="0"/>
              <a:t>을 별도 거래로 만드는 건 무리한 일이다</a:t>
            </a:r>
            <a:r>
              <a:rPr lang="en-US" altLang="ko-KR" dirty="0"/>
              <a:t>. </a:t>
            </a:r>
            <a:r>
              <a:rPr lang="ko-KR" altLang="en-US" dirty="0"/>
              <a:t>가치를 나누고 합칠 수 있도록</a:t>
            </a:r>
            <a:r>
              <a:rPr lang="en-US" altLang="ko-KR" dirty="0"/>
              <a:t>, </a:t>
            </a:r>
            <a:r>
              <a:rPr lang="ko-KR" altLang="en-US" dirty="0"/>
              <a:t>거래는 복수의 입출금을 포함한다</a:t>
            </a:r>
            <a:r>
              <a:rPr lang="en-US" altLang="ko-KR" dirty="0"/>
              <a:t>. </a:t>
            </a:r>
            <a:r>
              <a:rPr lang="ko-KR" altLang="en-US" dirty="0"/>
              <a:t>일반적으로 입금은 더 큰 먼젓번 거 </a:t>
            </a:r>
            <a:r>
              <a:rPr lang="ko-KR" altLang="en-US" dirty="0" err="1"/>
              <a:t>래의</a:t>
            </a:r>
            <a:r>
              <a:rPr lang="ko-KR" altLang="en-US" dirty="0"/>
              <a:t> 단수 입금 또는 더 작은 양을 결합한 복수 입금이며</a:t>
            </a:r>
            <a:r>
              <a:rPr lang="en-US" altLang="ko-KR" dirty="0"/>
              <a:t>, </a:t>
            </a:r>
            <a:r>
              <a:rPr lang="ko-KR" altLang="en-US" dirty="0"/>
              <a:t>출금은 지불용 출금 하나와 만일 있다면 송금인 </a:t>
            </a:r>
            <a:r>
              <a:rPr lang="en-US" altLang="ko-KR" dirty="0"/>
              <a:t>(sender)</a:t>
            </a:r>
            <a:r>
              <a:rPr lang="ko-KR" altLang="en-US" dirty="0"/>
              <a:t>에게 돌려줄 거스름돈 출금 하나</a:t>
            </a:r>
            <a:r>
              <a:rPr lang="en-US" altLang="ko-KR" dirty="0"/>
              <a:t>, </a:t>
            </a:r>
            <a:r>
              <a:rPr lang="ko-KR" altLang="en-US" dirty="0"/>
              <a:t>이렇게 많아야 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7DBF22-27C6-49A8-8B41-4D730862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701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20799</TotalTime>
  <Words>16574</Words>
  <Application>Microsoft Office PowerPoint</Application>
  <PresentationFormat>와이드스크린</PresentationFormat>
  <Paragraphs>2425</Paragraphs>
  <Slides>116</Slides>
  <Notes>75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31" baseType="lpstr">
      <vt:lpstr>-apple-system</vt:lpstr>
      <vt:lpstr>Binance Plex</vt:lpstr>
      <vt:lpstr>Bitstream Vera Sans Mono</vt:lpstr>
      <vt:lpstr>charter</vt:lpstr>
      <vt:lpstr>Helvetica Neue</vt:lpstr>
      <vt:lpstr>se-nanumgothic</vt:lpstr>
      <vt:lpstr>Spoqa Han Sans</vt:lpstr>
      <vt:lpstr>맑은 고딕</vt:lpstr>
      <vt:lpstr>Arial</vt:lpstr>
      <vt:lpstr>Cambria Math</vt:lpstr>
      <vt:lpstr>Consolas</vt:lpstr>
      <vt:lpstr>Helvetica</vt:lpstr>
      <vt:lpstr>Open Sans</vt:lpstr>
      <vt:lpstr>Office 테마</vt:lpstr>
      <vt:lpstr>비트맵 이미지</vt:lpstr>
      <vt:lpstr>Blockchain?!</vt:lpstr>
      <vt:lpstr>Cypherpunk 선언문</vt:lpstr>
      <vt:lpstr>역사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바이너리 머클 트리(Merkle tree)</vt:lpstr>
      <vt:lpstr>머클 증명 (Merkle Proof) [ 트랜잭션 위·변조 탐지 ]</vt:lpstr>
      <vt:lpstr>머클 트리와 라이트 노드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비트코인 블록헤더, 이더리움 블록헤더</vt:lpstr>
      <vt:lpstr>Timestamp Server</vt:lpstr>
      <vt:lpstr>트랜잭션 모델과 상태(State)</vt:lpstr>
      <vt:lpstr>UTXO (Unspent Transaction Output)</vt:lpstr>
      <vt:lpstr>상태 [ 이더리움 Account ]</vt:lpstr>
      <vt:lpstr>PowerPoint 프레젠테이션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트랜잭션 전파 (Transaction Broadcast)</vt:lpstr>
      <vt:lpstr>블록 전파 (Block Broadcast)</vt:lpstr>
      <vt:lpstr>전자 서명 (Digital Signature)</vt:lpstr>
      <vt:lpstr>ECDSA (Elliptic Curve Digital Signature Algorithm, 타원 곡선 전자 서명 알고리즘)</vt:lpstr>
      <vt:lpstr>합의 알고리즘 (Consensus Algorithm)</vt:lpstr>
      <vt:lpstr>합의 알고리즘 (Consensus Algorithm)</vt:lpstr>
      <vt:lpstr>합의 알고리즘 (Consensus Algorithm)</vt:lpstr>
      <vt:lpstr>PoW (Proof of Work)</vt:lpstr>
      <vt:lpstr>PoW (Proof of Work)</vt:lpstr>
      <vt:lpstr>PoW (Proof of Work) [ Puzzle ]</vt:lpstr>
      <vt:lpstr>PoW [ Bitcoin ]</vt:lpstr>
      <vt:lpstr>Bitcoin Difficulty</vt:lpstr>
      <vt:lpstr>PowerPoint 프레젠테이션</vt:lpstr>
      <vt:lpstr>PoW [ Bitcoin ]</vt:lpstr>
      <vt:lpstr>PoW [ Bitcoin ]</vt:lpstr>
      <vt:lpstr>pow.cpp</vt:lpstr>
      <vt:lpstr>PoW [ 트랜잭션 전파(Transaction Broadcast) ]</vt:lpstr>
      <vt:lpstr>PoW [ 블록 전파 (Block Broadcast) ]</vt:lpstr>
      <vt:lpstr>PoW [ 블록 검증 (Block Validation) , BitCoin]</vt:lpstr>
      <vt:lpstr>PoW [ 블록체인에 검증된 블록 추가 ]</vt:lpstr>
      <vt:lpstr>Bitcoin Average Block Time (2019-04-01 ~ 2020-03-31)</vt:lpstr>
      <vt:lpstr>PowerPoint 프레젠테이션</vt:lpstr>
      <vt:lpstr>PoW [ 분기(Pork) ]</vt:lpstr>
      <vt:lpstr>PoW [ 분기(Pork) ]</vt:lpstr>
      <vt:lpstr>합의 알고리즘 - PoW</vt:lpstr>
      <vt:lpstr>ethash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PowerPoint 프레젠테이션</vt:lpstr>
      <vt:lpstr>합의 알고리즘 - raft</vt:lpstr>
      <vt:lpstr>블록체인의 보안 [위·변조 방지, 검열 저항성]</vt:lpstr>
      <vt:lpstr>스마트 계약(Smart Contract)</vt:lpstr>
      <vt:lpstr>UTXO</vt:lpstr>
      <vt:lpstr>스마트 컨트랙트 - 비트코인</vt:lpstr>
      <vt:lpstr>스마트 컨트랙트 : 이더리움  [ EVM ]</vt:lpstr>
      <vt:lpstr>스마트 컨트랙트 : 이더리움 [ Solidity ]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1722</cp:revision>
  <dcterms:created xsi:type="dcterms:W3CDTF">2022-04-18T06:24:13Z</dcterms:created>
  <dcterms:modified xsi:type="dcterms:W3CDTF">2022-05-11T16:30:10Z</dcterms:modified>
</cp:coreProperties>
</file>